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theme/theme1.xml" ContentType="application/vnd.openxmlformats-officedocument.theme+xml"/>
  <Override PartName="/ppt/diagrams/layout1.xml" ContentType="application/vnd.openxmlformats-officedocument.drawingml.diagramLayout+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3"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3" r:id="rId37"/>
    <p:sldId id="294" r:id="rId38"/>
    <p:sldId id="295" r:id="rId39"/>
    <p:sldId id="296" r:id="rId40"/>
    <p:sldId id="335" r:id="rId41"/>
    <p:sldId id="297" r:id="rId42"/>
    <p:sldId id="298" r:id="rId43"/>
    <p:sldId id="299" r:id="rId44"/>
    <p:sldId id="300" r:id="rId45"/>
    <p:sldId id="301"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02"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customXml" Target="../customXml/item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86"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diagrams/_rels/data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DA1906-2F4C-4B44-A500-0432145FD585}"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B897627E-61F9-442A-A8BE-B81A1DEA546A}">
      <dgm:prSet/>
      <dgm:spPr/>
      <dgm:t>
        <a:bodyPr/>
        <a:lstStyle/>
        <a:p>
          <a:r>
            <a:rPr lang="en-US"/>
            <a:t>Drive down costs </a:t>
          </a:r>
        </a:p>
      </dgm:t>
    </dgm:pt>
    <dgm:pt modelId="{29773126-F91B-456F-A10F-D0B586FC6E09}" type="parTrans" cxnId="{F3402A5B-B1D5-4C08-BED9-FE354DA35E54}">
      <dgm:prSet/>
      <dgm:spPr/>
      <dgm:t>
        <a:bodyPr/>
        <a:lstStyle/>
        <a:p>
          <a:endParaRPr lang="en-US"/>
        </a:p>
      </dgm:t>
    </dgm:pt>
    <dgm:pt modelId="{F6AB6996-E892-4764-84A0-06B65919E52E}" type="sibTrans" cxnId="{F3402A5B-B1D5-4C08-BED9-FE354DA35E54}">
      <dgm:prSet/>
      <dgm:spPr/>
      <dgm:t>
        <a:bodyPr/>
        <a:lstStyle/>
        <a:p>
          <a:endParaRPr lang="en-US"/>
        </a:p>
      </dgm:t>
    </dgm:pt>
    <dgm:pt modelId="{B5BE5C86-11A5-4BE7-A1EA-E68BA9D31639}">
      <dgm:prSet/>
      <dgm:spPr/>
      <dgm:t>
        <a:bodyPr/>
        <a:lstStyle/>
        <a:p>
          <a:r>
            <a:rPr lang="en-US"/>
            <a:t>Accessibility Productivity </a:t>
          </a:r>
        </a:p>
      </dgm:t>
    </dgm:pt>
    <dgm:pt modelId="{19B8C7C7-B220-4D1B-8F85-7D0B291D0E49}" type="parTrans" cxnId="{47DDE7A9-0A94-41C7-BF34-FEB5FD640177}">
      <dgm:prSet/>
      <dgm:spPr/>
      <dgm:t>
        <a:bodyPr/>
        <a:lstStyle/>
        <a:p>
          <a:endParaRPr lang="en-US"/>
        </a:p>
      </dgm:t>
    </dgm:pt>
    <dgm:pt modelId="{623AB44A-B758-4DED-8914-8FF65CD7EF41}" type="sibTrans" cxnId="{47DDE7A9-0A94-41C7-BF34-FEB5FD640177}">
      <dgm:prSet/>
      <dgm:spPr/>
      <dgm:t>
        <a:bodyPr/>
        <a:lstStyle/>
        <a:p>
          <a:endParaRPr lang="en-US"/>
        </a:p>
      </dgm:t>
    </dgm:pt>
    <dgm:pt modelId="{83EBB9AF-0AF9-42F3-BAEA-B05BE13F12AF}">
      <dgm:prSet/>
      <dgm:spPr/>
      <dgm:t>
        <a:bodyPr/>
        <a:lstStyle/>
        <a:p>
          <a:r>
            <a:rPr lang="en-US"/>
            <a:t>Scalability </a:t>
          </a:r>
        </a:p>
      </dgm:t>
    </dgm:pt>
    <dgm:pt modelId="{F8348239-65BC-4665-96F3-6A53C37A76DD}" type="parTrans" cxnId="{75E24E2C-2624-414D-B495-D2BA0FDFDB18}">
      <dgm:prSet/>
      <dgm:spPr/>
      <dgm:t>
        <a:bodyPr/>
        <a:lstStyle/>
        <a:p>
          <a:endParaRPr lang="en-US"/>
        </a:p>
      </dgm:t>
    </dgm:pt>
    <dgm:pt modelId="{61D53926-DEA4-43C3-9D9C-6E4DF069D9D5}" type="sibTrans" cxnId="{75E24E2C-2624-414D-B495-D2BA0FDFDB18}">
      <dgm:prSet/>
      <dgm:spPr/>
      <dgm:t>
        <a:bodyPr/>
        <a:lstStyle/>
        <a:p>
          <a:endParaRPr lang="en-US"/>
        </a:p>
      </dgm:t>
    </dgm:pt>
    <dgm:pt modelId="{82AD787E-9EBA-405D-824C-71B4C2796046}">
      <dgm:prSet/>
      <dgm:spPr/>
      <dgm:t>
        <a:bodyPr/>
        <a:lstStyle/>
        <a:p>
          <a:r>
            <a:rPr lang="en-US"/>
            <a:t>Access to automatic updates </a:t>
          </a:r>
        </a:p>
      </dgm:t>
    </dgm:pt>
    <dgm:pt modelId="{EE21E053-17DC-414E-A3FE-C87231254D3B}" type="parTrans" cxnId="{9E280A89-2CAA-4A00-BDFF-A1C8BD7CD706}">
      <dgm:prSet/>
      <dgm:spPr/>
      <dgm:t>
        <a:bodyPr/>
        <a:lstStyle/>
        <a:p>
          <a:endParaRPr lang="en-US"/>
        </a:p>
      </dgm:t>
    </dgm:pt>
    <dgm:pt modelId="{53CD6BB4-8344-496B-8E29-D97C56DBF413}" type="sibTrans" cxnId="{9E280A89-2CAA-4A00-BDFF-A1C8BD7CD706}">
      <dgm:prSet/>
      <dgm:spPr/>
      <dgm:t>
        <a:bodyPr/>
        <a:lstStyle/>
        <a:p>
          <a:endParaRPr lang="en-US"/>
        </a:p>
      </dgm:t>
    </dgm:pt>
    <dgm:pt modelId="{48B202DE-1CB8-4B60-82B9-39BA644A5920}">
      <dgm:prSet/>
      <dgm:spPr/>
      <dgm:t>
        <a:bodyPr/>
        <a:lstStyle/>
        <a:p>
          <a:r>
            <a:rPr lang="en-US"/>
            <a:t>Business Continuity (Back up &amp; Recovery) </a:t>
          </a:r>
        </a:p>
      </dgm:t>
    </dgm:pt>
    <dgm:pt modelId="{AD2E9278-41BE-41CF-8739-2E8385A452BC}" type="parTrans" cxnId="{A22171AA-FBF2-442B-A795-2B35A2F7EE34}">
      <dgm:prSet/>
      <dgm:spPr/>
      <dgm:t>
        <a:bodyPr/>
        <a:lstStyle/>
        <a:p>
          <a:endParaRPr lang="en-US"/>
        </a:p>
      </dgm:t>
    </dgm:pt>
    <dgm:pt modelId="{604AA7D5-0DBB-42F4-859E-B4916F507D96}" type="sibTrans" cxnId="{A22171AA-FBF2-442B-A795-2B35A2F7EE34}">
      <dgm:prSet/>
      <dgm:spPr/>
      <dgm:t>
        <a:bodyPr/>
        <a:lstStyle/>
        <a:p>
          <a:endParaRPr lang="en-US"/>
        </a:p>
      </dgm:t>
    </dgm:pt>
    <dgm:pt modelId="{A295C736-A93A-4F07-A374-412C4619A9BE}">
      <dgm:prSet/>
      <dgm:spPr/>
      <dgm:t>
        <a:bodyPr/>
        <a:lstStyle/>
        <a:p>
          <a:r>
            <a:rPr lang="en-US"/>
            <a:t>Pay structure</a:t>
          </a:r>
        </a:p>
      </dgm:t>
    </dgm:pt>
    <dgm:pt modelId="{DFD82F04-AB8D-49C2-9293-5606F283FC8B}" type="parTrans" cxnId="{5ED8EF9C-110A-45E0-A526-E39AE9F0DFAD}">
      <dgm:prSet/>
      <dgm:spPr/>
      <dgm:t>
        <a:bodyPr/>
        <a:lstStyle/>
        <a:p>
          <a:endParaRPr lang="en-US"/>
        </a:p>
      </dgm:t>
    </dgm:pt>
    <dgm:pt modelId="{38D8F305-BFA0-4A3E-BCB9-C590DB28C69C}" type="sibTrans" cxnId="{5ED8EF9C-110A-45E0-A526-E39AE9F0DFAD}">
      <dgm:prSet/>
      <dgm:spPr/>
      <dgm:t>
        <a:bodyPr/>
        <a:lstStyle/>
        <a:p>
          <a:endParaRPr lang="en-US"/>
        </a:p>
      </dgm:t>
    </dgm:pt>
    <dgm:pt modelId="{BEE4CBF7-37DF-40D7-B71C-A297D32653A6}" type="pres">
      <dgm:prSet presAssocID="{F8DA1906-2F4C-4B44-A500-0432145FD585}" presName="diagram" presStyleCnt="0">
        <dgm:presLayoutVars>
          <dgm:dir/>
          <dgm:resizeHandles val="exact"/>
        </dgm:presLayoutVars>
      </dgm:prSet>
      <dgm:spPr/>
    </dgm:pt>
    <dgm:pt modelId="{E0851FE7-88ED-465F-BDDF-73F80760CF0D}" type="pres">
      <dgm:prSet presAssocID="{B897627E-61F9-442A-A8BE-B81A1DEA546A}" presName="node" presStyleLbl="node1" presStyleIdx="0" presStyleCnt="6">
        <dgm:presLayoutVars>
          <dgm:bulletEnabled val="1"/>
        </dgm:presLayoutVars>
      </dgm:prSet>
      <dgm:spPr/>
    </dgm:pt>
    <dgm:pt modelId="{89547C40-A97D-4147-A510-6AB6DECAF982}" type="pres">
      <dgm:prSet presAssocID="{F6AB6996-E892-4764-84A0-06B65919E52E}" presName="sibTrans" presStyleCnt="0"/>
      <dgm:spPr/>
    </dgm:pt>
    <dgm:pt modelId="{73D745CB-472C-4452-8502-E491781B6C12}" type="pres">
      <dgm:prSet presAssocID="{B5BE5C86-11A5-4BE7-A1EA-E68BA9D31639}" presName="node" presStyleLbl="node1" presStyleIdx="1" presStyleCnt="6">
        <dgm:presLayoutVars>
          <dgm:bulletEnabled val="1"/>
        </dgm:presLayoutVars>
      </dgm:prSet>
      <dgm:spPr/>
    </dgm:pt>
    <dgm:pt modelId="{0ECE1D11-BDB8-4B79-9689-F3D349E7D64F}" type="pres">
      <dgm:prSet presAssocID="{623AB44A-B758-4DED-8914-8FF65CD7EF41}" presName="sibTrans" presStyleCnt="0"/>
      <dgm:spPr/>
    </dgm:pt>
    <dgm:pt modelId="{E4177442-8B31-453A-A9AA-3866AF324384}" type="pres">
      <dgm:prSet presAssocID="{83EBB9AF-0AF9-42F3-BAEA-B05BE13F12AF}" presName="node" presStyleLbl="node1" presStyleIdx="2" presStyleCnt="6">
        <dgm:presLayoutVars>
          <dgm:bulletEnabled val="1"/>
        </dgm:presLayoutVars>
      </dgm:prSet>
      <dgm:spPr/>
    </dgm:pt>
    <dgm:pt modelId="{3F1B6B63-A706-443F-9FDC-BE5C4B52B9DC}" type="pres">
      <dgm:prSet presAssocID="{61D53926-DEA4-43C3-9D9C-6E4DF069D9D5}" presName="sibTrans" presStyleCnt="0"/>
      <dgm:spPr/>
    </dgm:pt>
    <dgm:pt modelId="{7BE1733F-1612-4F56-9493-15A862678724}" type="pres">
      <dgm:prSet presAssocID="{82AD787E-9EBA-405D-824C-71B4C2796046}" presName="node" presStyleLbl="node1" presStyleIdx="3" presStyleCnt="6">
        <dgm:presLayoutVars>
          <dgm:bulletEnabled val="1"/>
        </dgm:presLayoutVars>
      </dgm:prSet>
      <dgm:spPr/>
    </dgm:pt>
    <dgm:pt modelId="{5166C335-621A-441E-B88F-6FF69554116E}" type="pres">
      <dgm:prSet presAssocID="{53CD6BB4-8344-496B-8E29-D97C56DBF413}" presName="sibTrans" presStyleCnt="0"/>
      <dgm:spPr/>
    </dgm:pt>
    <dgm:pt modelId="{D0C19162-2FB5-4524-A07D-FDC97F914DDA}" type="pres">
      <dgm:prSet presAssocID="{48B202DE-1CB8-4B60-82B9-39BA644A5920}" presName="node" presStyleLbl="node1" presStyleIdx="4" presStyleCnt="6">
        <dgm:presLayoutVars>
          <dgm:bulletEnabled val="1"/>
        </dgm:presLayoutVars>
      </dgm:prSet>
      <dgm:spPr/>
    </dgm:pt>
    <dgm:pt modelId="{D1A4B445-483C-422A-BA4B-6D3D5F2F2602}" type="pres">
      <dgm:prSet presAssocID="{604AA7D5-0DBB-42F4-859E-B4916F507D96}" presName="sibTrans" presStyleCnt="0"/>
      <dgm:spPr/>
    </dgm:pt>
    <dgm:pt modelId="{0421E083-654E-4B59-9583-7C78928D1B36}" type="pres">
      <dgm:prSet presAssocID="{A295C736-A93A-4F07-A374-412C4619A9BE}" presName="node" presStyleLbl="node1" presStyleIdx="5" presStyleCnt="6">
        <dgm:presLayoutVars>
          <dgm:bulletEnabled val="1"/>
        </dgm:presLayoutVars>
      </dgm:prSet>
      <dgm:spPr/>
    </dgm:pt>
  </dgm:ptLst>
  <dgm:cxnLst>
    <dgm:cxn modelId="{A1200907-E21B-46F0-A146-62444090F79C}" type="presOf" srcId="{83EBB9AF-0AF9-42F3-BAEA-B05BE13F12AF}" destId="{E4177442-8B31-453A-A9AA-3866AF324384}" srcOrd="0" destOrd="0" presId="urn:microsoft.com/office/officeart/2005/8/layout/default"/>
    <dgm:cxn modelId="{89199408-AA13-4F35-96D2-FB66524900A5}" type="presOf" srcId="{B5BE5C86-11A5-4BE7-A1EA-E68BA9D31639}" destId="{73D745CB-472C-4452-8502-E491781B6C12}" srcOrd="0" destOrd="0" presId="urn:microsoft.com/office/officeart/2005/8/layout/default"/>
    <dgm:cxn modelId="{75E24E2C-2624-414D-B495-D2BA0FDFDB18}" srcId="{F8DA1906-2F4C-4B44-A500-0432145FD585}" destId="{83EBB9AF-0AF9-42F3-BAEA-B05BE13F12AF}" srcOrd="2" destOrd="0" parTransId="{F8348239-65BC-4665-96F3-6A53C37A76DD}" sibTransId="{61D53926-DEA4-43C3-9D9C-6E4DF069D9D5}"/>
    <dgm:cxn modelId="{694C1432-A61F-4398-9B47-DBBC68C4BB3F}" type="presOf" srcId="{82AD787E-9EBA-405D-824C-71B4C2796046}" destId="{7BE1733F-1612-4F56-9493-15A862678724}" srcOrd="0" destOrd="0" presId="urn:microsoft.com/office/officeart/2005/8/layout/default"/>
    <dgm:cxn modelId="{F3402A5B-B1D5-4C08-BED9-FE354DA35E54}" srcId="{F8DA1906-2F4C-4B44-A500-0432145FD585}" destId="{B897627E-61F9-442A-A8BE-B81A1DEA546A}" srcOrd="0" destOrd="0" parTransId="{29773126-F91B-456F-A10F-D0B586FC6E09}" sibTransId="{F6AB6996-E892-4764-84A0-06B65919E52E}"/>
    <dgm:cxn modelId="{50DF0662-2BE8-4F4A-BABD-ABDA0771DC42}" type="presOf" srcId="{F8DA1906-2F4C-4B44-A500-0432145FD585}" destId="{BEE4CBF7-37DF-40D7-B71C-A297D32653A6}" srcOrd="0" destOrd="0" presId="urn:microsoft.com/office/officeart/2005/8/layout/default"/>
    <dgm:cxn modelId="{9E280A89-2CAA-4A00-BDFF-A1C8BD7CD706}" srcId="{F8DA1906-2F4C-4B44-A500-0432145FD585}" destId="{82AD787E-9EBA-405D-824C-71B4C2796046}" srcOrd="3" destOrd="0" parTransId="{EE21E053-17DC-414E-A3FE-C87231254D3B}" sibTransId="{53CD6BB4-8344-496B-8E29-D97C56DBF413}"/>
    <dgm:cxn modelId="{71B4DF90-6EC9-4C7F-95D9-96470AD221D2}" type="presOf" srcId="{B897627E-61F9-442A-A8BE-B81A1DEA546A}" destId="{E0851FE7-88ED-465F-BDDF-73F80760CF0D}" srcOrd="0" destOrd="0" presId="urn:microsoft.com/office/officeart/2005/8/layout/default"/>
    <dgm:cxn modelId="{5ED8EF9C-110A-45E0-A526-E39AE9F0DFAD}" srcId="{F8DA1906-2F4C-4B44-A500-0432145FD585}" destId="{A295C736-A93A-4F07-A374-412C4619A9BE}" srcOrd="5" destOrd="0" parTransId="{DFD82F04-AB8D-49C2-9293-5606F283FC8B}" sibTransId="{38D8F305-BFA0-4A3E-BCB9-C590DB28C69C}"/>
    <dgm:cxn modelId="{47DDE7A9-0A94-41C7-BF34-FEB5FD640177}" srcId="{F8DA1906-2F4C-4B44-A500-0432145FD585}" destId="{B5BE5C86-11A5-4BE7-A1EA-E68BA9D31639}" srcOrd="1" destOrd="0" parTransId="{19B8C7C7-B220-4D1B-8F85-7D0B291D0E49}" sibTransId="{623AB44A-B758-4DED-8914-8FF65CD7EF41}"/>
    <dgm:cxn modelId="{A22171AA-FBF2-442B-A795-2B35A2F7EE34}" srcId="{F8DA1906-2F4C-4B44-A500-0432145FD585}" destId="{48B202DE-1CB8-4B60-82B9-39BA644A5920}" srcOrd="4" destOrd="0" parTransId="{AD2E9278-41BE-41CF-8739-2E8385A452BC}" sibTransId="{604AA7D5-0DBB-42F4-859E-B4916F507D96}"/>
    <dgm:cxn modelId="{FE3661AE-ADAD-47C7-B1A6-32DD214FA09E}" type="presOf" srcId="{A295C736-A93A-4F07-A374-412C4619A9BE}" destId="{0421E083-654E-4B59-9583-7C78928D1B36}" srcOrd="0" destOrd="0" presId="urn:microsoft.com/office/officeart/2005/8/layout/default"/>
    <dgm:cxn modelId="{76A2D3D5-F776-41A3-A4B4-E79664F20DC9}" type="presOf" srcId="{48B202DE-1CB8-4B60-82B9-39BA644A5920}" destId="{D0C19162-2FB5-4524-A07D-FDC97F914DDA}" srcOrd="0" destOrd="0" presId="urn:microsoft.com/office/officeart/2005/8/layout/default"/>
    <dgm:cxn modelId="{A9398045-4DBD-40B2-A0EF-F377307B77A6}" type="presParOf" srcId="{BEE4CBF7-37DF-40D7-B71C-A297D32653A6}" destId="{E0851FE7-88ED-465F-BDDF-73F80760CF0D}" srcOrd="0" destOrd="0" presId="urn:microsoft.com/office/officeart/2005/8/layout/default"/>
    <dgm:cxn modelId="{B3868E75-9C01-4101-BA19-1BC496DD8879}" type="presParOf" srcId="{BEE4CBF7-37DF-40D7-B71C-A297D32653A6}" destId="{89547C40-A97D-4147-A510-6AB6DECAF982}" srcOrd="1" destOrd="0" presId="urn:microsoft.com/office/officeart/2005/8/layout/default"/>
    <dgm:cxn modelId="{5225AA41-0E1C-455A-A729-C7F7E8DD5175}" type="presParOf" srcId="{BEE4CBF7-37DF-40D7-B71C-A297D32653A6}" destId="{73D745CB-472C-4452-8502-E491781B6C12}" srcOrd="2" destOrd="0" presId="urn:microsoft.com/office/officeart/2005/8/layout/default"/>
    <dgm:cxn modelId="{280BDDB0-AAFF-40C0-934B-ADC944A2DBD4}" type="presParOf" srcId="{BEE4CBF7-37DF-40D7-B71C-A297D32653A6}" destId="{0ECE1D11-BDB8-4B79-9689-F3D349E7D64F}" srcOrd="3" destOrd="0" presId="urn:microsoft.com/office/officeart/2005/8/layout/default"/>
    <dgm:cxn modelId="{9F913956-FACD-4475-8E85-7D10B9737935}" type="presParOf" srcId="{BEE4CBF7-37DF-40D7-B71C-A297D32653A6}" destId="{E4177442-8B31-453A-A9AA-3866AF324384}" srcOrd="4" destOrd="0" presId="urn:microsoft.com/office/officeart/2005/8/layout/default"/>
    <dgm:cxn modelId="{C3A5F479-6721-4A8C-ACBB-830EA729346B}" type="presParOf" srcId="{BEE4CBF7-37DF-40D7-B71C-A297D32653A6}" destId="{3F1B6B63-A706-443F-9FDC-BE5C4B52B9DC}" srcOrd="5" destOrd="0" presId="urn:microsoft.com/office/officeart/2005/8/layout/default"/>
    <dgm:cxn modelId="{6C0EC4CE-72D5-4C0D-9DA2-E493DBA7EEEF}" type="presParOf" srcId="{BEE4CBF7-37DF-40D7-B71C-A297D32653A6}" destId="{7BE1733F-1612-4F56-9493-15A862678724}" srcOrd="6" destOrd="0" presId="urn:microsoft.com/office/officeart/2005/8/layout/default"/>
    <dgm:cxn modelId="{E2267F08-6DE9-4AF8-B088-27F92C048CCF}" type="presParOf" srcId="{BEE4CBF7-37DF-40D7-B71C-A297D32653A6}" destId="{5166C335-621A-441E-B88F-6FF69554116E}" srcOrd="7" destOrd="0" presId="urn:microsoft.com/office/officeart/2005/8/layout/default"/>
    <dgm:cxn modelId="{1FF51E65-CC0F-494F-9C06-08A04D76DE5D}" type="presParOf" srcId="{BEE4CBF7-37DF-40D7-B71C-A297D32653A6}" destId="{D0C19162-2FB5-4524-A07D-FDC97F914DDA}" srcOrd="8" destOrd="0" presId="urn:microsoft.com/office/officeart/2005/8/layout/default"/>
    <dgm:cxn modelId="{534F79C6-AE7F-450E-84C9-ECFA6A816732}" type="presParOf" srcId="{BEE4CBF7-37DF-40D7-B71C-A297D32653A6}" destId="{D1A4B445-483C-422A-BA4B-6D3D5F2F2602}" srcOrd="9" destOrd="0" presId="urn:microsoft.com/office/officeart/2005/8/layout/default"/>
    <dgm:cxn modelId="{B9C8F19E-3A9F-4009-9836-1E42E0B66699}" type="presParOf" srcId="{BEE4CBF7-37DF-40D7-B71C-A297D32653A6}" destId="{0421E083-654E-4B59-9583-7C78928D1B36}"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A35DEA-9B45-4997-865B-A22323B5C9D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34E6BB2E-B4D1-4FA8-8D4C-42A79A8B77D8}">
      <dgm:prSet/>
      <dgm:spPr/>
      <dgm:t>
        <a:bodyPr/>
        <a:lstStyle/>
        <a:p>
          <a:r>
            <a:rPr lang="en-US"/>
            <a:t>On Demand Self Service </a:t>
          </a:r>
        </a:p>
      </dgm:t>
    </dgm:pt>
    <dgm:pt modelId="{F41AA009-EDB9-4850-B66C-5FADF9BDFF15}" type="parTrans" cxnId="{F058AD7D-4853-4ADC-AA2E-B1477542F34F}">
      <dgm:prSet/>
      <dgm:spPr/>
      <dgm:t>
        <a:bodyPr/>
        <a:lstStyle/>
        <a:p>
          <a:endParaRPr lang="en-US"/>
        </a:p>
      </dgm:t>
    </dgm:pt>
    <dgm:pt modelId="{1A435741-6D9A-4641-85B3-256B96420F00}" type="sibTrans" cxnId="{F058AD7D-4853-4ADC-AA2E-B1477542F34F}">
      <dgm:prSet/>
      <dgm:spPr/>
      <dgm:t>
        <a:bodyPr/>
        <a:lstStyle/>
        <a:p>
          <a:endParaRPr lang="en-US"/>
        </a:p>
      </dgm:t>
    </dgm:pt>
    <dgm:pt modelId="{6B0D9DD4-D0A7-4391-B121-837A54E93E4B}">
      <dgm:prSet/>
      <dgm:spPr/>
      <dgm:t>
        <a:bodyPr/>
        <a:lstStyle/>
        <a:p>
          <a:r>
            <a:rPr lang="en-US"/>
            <a:t>Broad network access </a:t>
          </a:r>
        </a:p>
      </dgm:t>
    </dgm:pt>
    <dgm:pt modelId="{CDCAFA39-87DB-46AD-945C-20D9151D788C}" type="parTrans" cxnId="{1D173BE4-1722-427C-8513-AAC94A542CDD}">
      <dgm:prSet/>
      <dgm:spPr/>
      <dgm:t>
        <a:bodyPr/>
        <a:lstStyle/>
        <a:p>
          <a:endParaRPr lang="en-US"/>
        </a:p>
      </dgm:t>
    </dgm:pt>
    <dgm:pt modelId="{51BA3CD6-7B14-4B69-9ADE-39F272A0C942}" type="sibTrans" cxnId="{1D173BE4-1722-427C-8513-AAC94A542CDD}">
      <dgm:prSet/>
      <dgm:spPr/>
      <dgm:t>
        <a:bodyPr/>
        <a:lstStyle/>
        <a:p>
          <a:endParaRPr lang="en-US"/>
        </a:p>
      </dgm:t>
    </dgm:pt>
    <dgm:pt modelId="{2F6554B7-E9B6-4AA6-A985-2206584CDD81}">
      <dgm:prSet/>
      <dgm:spPr/>
      <dgm:t>
        <a:bodyPr/>
        <a:lstStyle/>
        <a:p>
          <a:r>
            <a:rPr lang="en-US" dirty="0"/>
            <a:t>Multi-Tenancy (Resource Pooling) </a:t>
          </a:r>
        </a:p>
      </dgm:t>
    </dgm:pt>
    <dgm:pt modelId="{6D329F2B-5AD2-45B2-8309-6B97CACC8BD4}" type="parTrans" cxnId="{193C1595-6092-44B1-9DFB-2F17C1CE9A34}">
      <dgm:prSet/>
      <dgm:spPr/>
      <dgm:t>
        <a:bodyPr/>
        <a:lstStyle/>
        <a:p>
          <a:endParaRPr lang="en-US"/>
        </a:p>
      </dgm:t>
    </dgm:pt>
    <dgm:pt modelId="{4E07880B-582E-4936-A3AB-5E60D9C96B1A}" type="sibTrans" cxnId="{193C1595-6092-44B1-9DFB-2F17C1CE9A34}">
      <dgm:prSet/>
      <dgm:spPr/>
      <dgm:t>
        <a:bodyPr/>
        <a:lstStyle/>
        <a:p>
          <a:endParaRPr lang="en-US"/>
        </a:p>
      </dgm:t>
    </dgm:pt>
    <dgm:pt modelId="{21081AE3-F4B3-4E39-BEF5-C0AA75AB917D}">
      <dgm:prSet/>
      <dgm:spPr/>
      <dgm:t>
        <a:bodyPr/>
        <a:lstStyle/>
        <a:p>
          <a:r>
            <a:rPr lang="en-US"/>
            <a:t>Rapid Elasticity </a:t>
          </a:r>
        </a:p>
      </dgm:t>
    </dgm:pt>
    <dgm:pt modelId="{6E0CB647-8ABF-4AF7-AE57-F562111F8CFC}" type="parTrans" cxnId="{64EBECAB-061B-4D8A-B529-9F1A5F8F0180}">
      <dgm:prSet/>
      <dgm:spPr/>
      <dgm:t>
        <a:bodyPr/>
        <a:lstStyle/>
        <a:p>
          <a:endParaRPr lang="en-US"/>
        </a:p>
      </dgm:t>
    </dgm:pt>
    <dgm:pt modelId="{DC8660FB-9484-4872-9505-BDA7E1C9466B}" type="sibTrans" cxnId="{64EBECAB-061B-4D8A-B529-9F1A5F8F0180}">
      <dgm:prSet/>
      <dgm:spPr/>
      <dgm:t>
        <a:bodyPr/>
        <a:lstStyle/>
        <a:p>
          <a:endParaRPr lang="en-US"/>
        </a:p>
      </dgm:t>
    </dgm:pt>
    <dgm:pt modelId="{CEDE1768-FEF0-4BA2-B83B-DE24348526CF}">
      <dgm:prSet/>
      <dgm:spPr/>
      <dgm:t>
        <a:bodyPr/>
        <a:lstStyle/>
        <a:p>
          <a:r>
            <a:rPr lang="en-US" dirty="0"/>
            <a:t>Measured service</a:t>
          </a:r>
        </a:p>
      </dgm:t>
    </dgm:pt>
    <dgm:pt modelId="{0553B1CA-7F79-4CA9-BF68-351BF6D34804}" type="parTrans" cxnId="{7B9A317A-DA20-40EE-989B-D76322EDA0EA}">
      <dgm:prSet/>
      <dgm:spPr/>
      <dgm:t>
        <a:bodyPr/>
        <a:lstStyle/>
        <a:p>
          <a:endParaRPr lang="en-US"/>
        </a:p>
      </dgm:t>
    </dgm:pt>
    <dgm:pt modelId="{366F221E-66CE-4B4D-9ADA-F1CEFB2FDE9D}" type="sibTrans" cxnId="{7B9A317A-DA20-40EE-989B-D76322EDA0EA}">
      <dgm:prSet/>
      <dgm:spPr/>
      <dgm:t>
        <a:bodyPr/>
        <a:lstStyle/>
        <a:p>
          <a:endParaRPr lang="en-US"/>
        </a:p>
      </dgm:t>
    </dgm:pt>
    <dgm:pt modelId="{148CD902-2A85-490F-93C1-B026D785EB53}" type="pres">
      <dgm:prSet presAssocID="{84A35DEA-9B45-4997-865B-A22323B5C9D0}" presName="vert0" presStyleCnt="0">
        <dgm:presLayoutVars>
          <dgm:dir/>
          <dgm:animOne val="branch"/>
          <dgm:animLvl val="lvl"/>
        </dgm:presLayoutVars>
      </dgm:prSet>
      <dgm:spPr/>
    </dgm:pt>
    <dgm:pt modelId="{7B648719-8E46-4FE5-BAAD-5D59619BA5BF}" type="pres">
      <dgm:prSet presAssocID="{34E6BB2E-B4D1-4FA8-8D4C-42A79A8B77D8}" presName="thickLine" presStyleLbl="alignNode1" presStyleIdx="0" presStyleCnt="5"/>
      <dgm:spPr/>
    </dgm:pt>
    <dgm:pt modelId="{28E00F6B-F005-4268-A76E-C8AAE95A0335}" type="pres">
      <dgm:prSet presAssocID="{34E6BB2E-B4D1-4FA8-8D4C-42A79A8B77D8}" presName="horz1" presStyleCnt="0"/>
      <dgm:spPr/>
    </dgm:pt>
    <dgm:pt modelId="{F571CEC1-A077-4313-BE7A-0087C9802DA4}" type="pres">
      <dgm:prSet presAssocID="{34E6BB2E-B4D1-4FA8-8D4C-42A79A8B77D8}" presName="tx1" presStyleLbl="revTx" presStyleIdx="0" presStyleCnt="5"/>
      <dgm:spPr/>
    </dgm:pt>
    <dgm:pt modelId="{1C3E0020-E2B8-4DD8-8508-B4099D058E89}" type="pres">
      <dgm:prSet presAssocID="{34E6BB2E-B4D1-4FA8-8D4C-42A79A8B77D8}" presName="vert1" presStyleCnt="0"/>
      <dgm:spPr/>
    </dgm:pt>
    <dgm:pt modelId="{B9A7736D-CF52-4848-81BC-0F0628727D7A}" type="pres">
      <dgm:prSet presAssocID="{6B0D9DD4-D0A7-4391-B121-837A54E93E4B}" presName="thickLine" presStyleLbl="alignNode1" presStyleIdx="1" presStyleCnt="5"/>
      <dgm:spPr/>
    </dgm:pt>
    <dgm:pt modelId="{79E60CCD-C6E4-4AA3-B5C7-59D59B78DF0B}" type="pres">
      <dgm:prSet presAssocID="{6B0D9DD4-D0A7-4391-B121-837A54E93E4B}" presName="horz1" presStyleCnt="0"/>
      <dgm:spPr/>
    </dgm:pt>
    <dgm:pt modelId="{11DE5EBB-3204-4666-867F-11BCF146D306}" type="pres">
      <dgm:prSet presAssocID="{6B0D9DD4-D0A7-4391-B121-837A54E93E4B}" presName="tx1" presStyleLbl="revTx" presStyleIdx="1" presStyleCnt="5"/>
      <dgm:spPr/>
    </dgm:pt>
    <dgm:pt modelId="{29189CF7-0097-4D6D-9DDF-8994476C3B65}" type="pres">
      <dgm:prSet presAssocID="{6B0D9DD4-D0A7-4391-B121-837A54E93E4B}" presName="vert1" presStyleCnt="0"/>
      <dgm:spPr/>
    </dgm:pt>
    <dgm:pt modelId="{A1B32836-352D-4289-ADEC-43E47EC41038}" type="pres">
      <dgm:prSet presAssocID="{2F6554B7-E9B6-4AA6-A985-2206584CDD81}" presName="thickLine" presStyleLbl="alignNode1" presStyleIdx="2" presStyleCnt="5"/>
      <dgm:spPr/>
    </dgm:pt>
    <dgm:pt modelId="{B64E494E-075B-4D07-B108-A8BC01DEF253}" type="pres">
      <dgm:prSet presAssocID="{2F6554B7-E9B6-4AA6-A985-2206584CDD81}" presName="horz1" presStyleCnt="0"/>
      <dgm:spPr/>
    </dgm:pt>
    <dgm:pt modelId="{D04B4675-E482-4D25-87B6-FAEB0BEEAF7C}" type="pres">
      <dgm:prSet presAssocID="{2F6554B7-E9B6-4AA6-A985-2206584CDD81}" presName="tx1" presStyleLbl="revTx" presStyleIdx="2" presStyleCnt="5"/>
      <dgm:spPr/>
    </dgm:pt>
    <dgm:pt modelId="{E5B75B9A-CEF2-453D-A266-1AC9B688172B}" type="pres">
      <dgm:prSet presAssocID="{2F6554B7-E9B6-4AA6-A985-2206584CDD81}" presName="vert1" presStyleCnt="0"/>
      <dgm:spPr/>
    </dgm:pt>
    <dgm:pt modelId="{6820B622-19DA-4B26-B668-1C82432E87B5}" type="pres">
      <dgm:prSet presAssocID="{21081AE3-F4B3-4E39-BEF5-C0AA75AB917D}" presName="thickLine" presStyleLbl="alignNode1" presStyleIdx="3" presStyleCnt="5"/>
      <dgm:spPr/>
    </dgm:pt>
    <dgm:pt modelId="{57169939-FB81-465B-A546-C824E5DE185E}" type="pres">
      <dgm:prSet presAssocID="{21081AE3-F4B3-4E39-BEF5-C0AA75AB917D}" presName="horz1" presStyleCnt="0"/>
      <dgm:spPr/>
    </dgm:pt>
    <dgm:pt modelId="{A91136A1-3C80-42F2-A7B2-7D34CE662366}" type="pres">
      <dgm:prSet presAssocID="{21081AE3-F4B3-4E39-BEF5-C0AA75AB917D}" presName="tx1" presStyleLbl="revTx" presStyleIdx="3" presStyleCnt="5"/>
      <dgm:spPr/>
    </dgm:pt>
    <dgm:pt modelId="{5F94640D-3750-4BEB-9AA8-F76B9563A070}" type="pres">
      <dgm:prSet presAssocID="{21081AE3-F4B3-4E39-BEF5-C0AA75AB917D}" presName="vert1" presStyleCnt="0"/>
      <dgm:spPr/>
    </dgm:pt>
    <dgm:pt modelId="{E89AE31D-3F5C-436D-9BE2-6C2E9E1C68FD}" type="pres">
      <dgm:prSet presAssocID="{CEDE1768-FEF0-4BA2-B83B-DE24348526CF}" presName="thickLine" presStyleLbl="alignNode1" presStyleIdx="4" presStyleCnt="5"/>
      <dgm:spPr/>
    </dgm:pt>
    <dgm:pt modelId="{826C0A1B-01CC-4C3B-A876-553FB8B3C4BE}" type="pres">
      <dgm:prSet presAssocID="{CEDE1768-FEF0-4BA2-B83B-DE24348526CF}" presName="horz1" presStyleCnt="0"/>
      <dgm:spPr/>
    </dgm:pt>
    <dgm:pt modelId="{13A9832A-9147-4C33-BBD6-EE82E2878248}" type="pres">
      <dgm:prSet presAssocID="{CEDE1768-FEF0-4BA2-B83B-DE24348526CF}" presName="tx1" presStyleLbl="revTx" presStyleIdx="4" presStyleCnt="5"/>
      <dgm:spPr/>
    </dgm:pt>
    <dgm:pt modelId="{50970FB0-AEFF-49DD-9C98-A1427F4B8A96}" type="pres">
      <dgm:prSet presAssocID="{CEDE1768-FEF0-4BA2-B83B-DE24348526CF}" presName="vert1" presStyleCnt="0"/>
      <dgm:spPr/>
    </dgm:pt>
  </dgm:ptLst>
  <dgm:cxnLst>
    <dgm:cxn modelId="{E15BB42B-18F2-451A-9D8F-D24C4FDB4401}" type="presOf" srcId="{84A35DEA-9B45-4997-865B-A22323B5C9D0}" destId="{148CD902-2A85-490F-93C1-B026D785EB53}" srcOrd="0" destOrd="0" presId="urn:microsoft.com/office/officeart/2008/layout/LinedList"/>
    <dgm:cxn modelId="{DFF4C44C-9FA5-4287-88C9-1518E6104A5C}" type="presOf" srcId="{34E6BB2E-B4D1-4FA8-8D4C-42A79A8B77D8}" destId="{F571CEC1-A077-4313-BE7A-0087C9802DA4}" srcOrd="0" destOrd="0" presId="urn:microsoft.com/office/officeart/2008/layout/LinedList"/>
    <dgm:cxn modelId="{7B9A317A-DA20-40EE-989B-D76322EDA0EA}" srcId="{84A35DEA-9B45-4997-865B-A22323B5C9D0}" destId="{CEDE1768-FEF0-4BA2-B83B-DE24348526CF}" srcOrd="4" destOrd="0" parTransId="{0553B1CA-7F79-4CA9-BF68-351BF6D34804}" sibTransId="{366F221E-66CE-4B4D-9ADA-F1CEFB2FDE9D}"/>
    <dgm:cxn modelId="{F058AD7D-4853-4ADC-AA2E-B1477542F34F}" srcId="{84A35DEA-9B45-4997-865B-A22323B5C9D0}" destId="{34E6BB2E-B4D1-4FA8-8D4C-42A79A8B77D8}" srcOrd="0" destOrd="0" parTransId="{F41AA009-EDB9-4850-B66C-5FADF9BDFF15}" sibTransId="{1A435741-6D9A-4641-85B3-256B96420F00}"/>
    <dgm:cxn modelId="{193C1595-6092-44B1-9DFB-2F17C1CE9A34}" srcId="{84A35DEA-9B45-4997-865B-A22323B5C9D0}" destId="{2F6554B7-E9B6-4AA6-A985-2206584CDD81}" srcOrd="2" destOrd="0" parTransId="{6D329F2B-5AD2-45B2-8309-6B97CACC8BD4}" sibTransId="{4E07880B-582E-4936-A3AB-5E60D9C96B1A}"/>
    <dgm:cxn modelId="{F63472A8-9693-4418-82F9-E30219F80CED}" type="presOf" srcId="{6B0D9DD4-D0A7-4391-B121-837A54E93E4B}" destId="{11DE5EBB-3204-4666-867F-11BCF146D306}" srcOrd="0" destOrd="0" presId="urn:microsoft.com/office/officeart/2008/layout/LinedList"/>
    <dgm:cxn modelId="{64EBECAB-061B-4D8A-B529-9F1A5F8F0180}" srcId="{84A35DEA-9B45-4997-865B-A22323B5C9D0}" destId="{21081AE3-F4B3-4E39-BEF5-C0AA75AB917D}" srcOrd="3" destOrd="0" parTransId="{6E0CB647-8ABF-4AF7-AE57-F562111F8CFC}" sibTransId="{DC8660FB-9484-4872-9505-BDA7E1C9466B}"/>
    <dgm:cxn modelId="{C40691C4-D2E2-4F00-945C-AC0FE8B8E3DB}" type="presOf" srcId="{2F6554B7-E9B6-4AA6-A985-2206584CDD81}" destId="{D04B4675-E482-4D25-87B6-FAEB0BEEAF7C}" srcOrd="0" destOrd="0" presId="urn:microsoft.com/office/officeart/2008/layout/LinedList"/>
    <dgm:cxn modelId="{D3A7A8D1-27C1-419A-84D0-1515A0666752}" type="presOf" srcId="{CEDE1768-FEF0-4BA2-B83B-DE24348526CF}" destId="{13A9832A-9147-4C33-BBD6-EE82E2878248}" srcOrd="0" destOrd="0" presId="urn:microsoft.com/office/officeart/2008/layout/LinedList"/>
    <dgm:cxn modelId="{1F5555E2-0F65-400A-B989-B8218D588E56}" type="presOf" srcId="{21081AE3-F4B3-4E39-BEF5-C0AA75AB917D}" destId="{A91136A1-3C80-42F2-A7B2-7D34CE662366}" srcOrd="0" destOrd="0" presId="urn:microsoft.com/office/officeart/2008/layout/LinedList"/>
    <dgm:cxn modelId="{1D173BE4-1722-427C-8513-AAC94A542CDD}" srcId="{84A35DEA-9B45-4997-865B-A22323B5C9D0}" destId="{6B0D9DD4-D0A7-4391-B121-837A54E93E4B}" srcOrd="1" destOrd="0" parTransId="{CDCAFA39-87DB-46AD-945C-20D9151D788C}" sibTransId="{51BA3CD6-7B14-4B69-9ADE-39F272A0C942}"/>
    <dgm:cxn modelId="{9B2F1712-97D4-4F59-9DCC-DC1432D49ADC}" type="presParOf" srcId="{148CD902-2A85-490F-93C1-B026D785EB53}" destId="{7B648719-8E46-4FE5-BAAD-5D59619BA5BF}" srcOrd="0" destOrd="0" presId="urn:microsoft.com/office/officeart/2008/layout/LinedList"/>
    <dgm:cxn modelId="{A8D09310-184E-4D5A-94EC-132A8C2F5290}" type="presParOf" srcId="{148CD902-2A85-490F-93C1-B026D785EB53}" destId="{28E00F6B-F005-4268-A76E-C8AAE95A0335}" srcOrd="1" destOrd="0" presId="urn:microsoft.com/office/officeart/2008/layout/LinedList"/>
    <dgm:cxn modelId="{C355EDAD-E93C-430D-BB2D-81C9948ECCC6}" type="presParOf" srcId="{28E00F6B-F005-4268-A76E-C8AAE95A0335}" destId="{F571CEC1-A077-4313-BE7A-0087C9802DA4}" srcOrd="0" destOrd="0" presId="urn:microsoft.com/office/officeart/2008/layout/LinedList"/>
    <dgm:cxn modelId="{971CB23B-C4C3-4212-A48B-B410C78A3CD0}" type="presParOf" srcId="{28E00F6B-F005-4268-A76E-C8AAE95A0335}" destId="{1C3E0020-E2B8-4DD8-8508-B4099D058E89}" srcOrd="1" destOrd="0" presId="urn:microsoft.com/office/officeart/2008/layout/LinedList"/>
    <dgm:cxn modelId="{A1FDE899-148C-48BB-9133-B00CFDBE9FC0}" type="presParOf" srcId="{148CD902-2A85-490F-93C1-B026D785EB53}" destId="{B9A7736D-CF52-4848-81BC-0F0628727D7A}" srcOrd="2" destOrd="0" presId="urn:microsoft.com/office/officeart/2008/layout/LinedList"/>
    <dgm:cxn modelId="{AF931603-B596-4320-A39A-301AC6CB18B5}" type="presParOf" srcId="{148CD902-2A85-490F-93C1-B026D785EB53}" destId="{79E60CCD-C6E4-4AA3-B5C7-59D59B78DF0B}" srcOrd="3" destOrd="0" presId="urn:microsoft.com/office/officeart/2008/layout/LinedList"/>
    <dgm:cxn modelId="{5C9678A2-C7A1-4C6E-A7BB-F8419BA96DB6}" type="presParOf" srcId="{79E60CCD-C6E4-4AA3-B5C7-59D59B78DF0B}" destId="{11DE5EBB-3204-4666-867F-11BCF146D306}" srcOrd="0" destOrd="0" presId="urn:microsoft.com/office/officeart/2008/layout/LinedList"/>
    <dgm:cxn modelId="{2BDD138C-55DF-479F-8F22-51E8937E9D8E}" type="presParOf" srcId="{79E60CCD-C6E4-4AA3-B5C7-59D59B78DF0B}" destId="{29189CF7-0097-4D6D-9DDF-8994476C3B65}" srcOrd="1" destOrd="0" presId="urn:microsoft.com/office/officeart/2008/layout/LinedList"/>
    <dgm:cxn modelId="{694EC84E-C387-497E-ACF1-A11FB1413B61}" type="presParOf" srcId="{148CD902-2A85-490F-93C1-B026D785EB53}" destId="{A1B32836-352D-4289-ADEC-43E47EC41038}" srcOrd="4" destOrd="0" presId="urn:microsoft.com/office/officeart/2008/layout/LinedList"/>
    <dgm:cxn modelId="{0A3F0183-F97F-45E7-A80D-E113B774D670}" type="presParOf" srcId="{148CD902-2A85-490F-93C1-B026D785EB53}" destId="{B64E494E-075B-4D07-B108-A8BC01DEF253}" srcOrd="5" destOrd="0" presId="urn:microsoft.com/office/officeart/2008/layout/LinedList"/>
    <dgm:cxn modelId="{56032667-53B9-44B8-B35B-DF8E2B6DBA1A}" type="presParOf" srcId="{B64E494E-075B-4D07-B108-A8BC01DEF253}" destId="{D04B4675-E482-4D25-87B6-FAEB0BEEAF7C}" srcOrd="0" destOrd="0" presId="urn:microsoft.com/office/officeart/2008/layout/LinedList"/>
    <dgm:cxn modelId="{EC57BA40-4F5D-41B1-9054-E1800480629D}" type="presParOf" srcId="{B64E494E-075B-4D07-B108-A8BC01DEF253}" destId="{E5B75B9A-CEF2-453D-A266-1AC9B688172B}" srcOrd="1" destOrd="0" presId="urn:microsoft.com/office/officeart/2008/layout/LinedList"/>
    <dgm:cxn modelId="{BC8FBB4C-1146-4501-AAF3-CE7610961354}" type="presParOf" srcId="{148CD902-2A85-490F-93C1-B026D785EB53}" destId="{6820B622-19DA-4B26-B668-1C82432E87B5}" srcOrd="6" destOrd="0" presId="urn:microsoft.com/office/officeart/2008/layout/LinedList"/>
    <dgm:cxn modelId="{47B91CE9-1529-469C-AB8A-E87124386CB8}" type="presParOf" srcId="{148CD902-2A85-490F-93C1-B026D785EB53}" destId="{57169939-FB81-465B-A546-C824E5DE185E}" srcOrd="7" destOrd="0" presId="urn:microsoft.com/office/officeart/2008/layout/LinedList"/>
    <dgm:cxn modelId="{05B06589-FCF0-45E3-A7FF-23A565C7A184}" type="presParOf" srcId="{57169939-FB81-465B-A546-C824E5DE185E}" destId="{A91136A1-3C80-42F2-A7B2-7D34CE662366}" srcOrd="0" destOrd="0" presId="urn:microsoft.com/office/officeart/2008/layout/LinedList"/>
    <dgm:cxn modelId="{F2A78CA9-445C-4443-999B-1A1452953830}" type="presParOf" srcId="{57169939-FB81-465B-A546-C824E5DE185E}" destId="{5F94640D-3750-4BEB-9AA8-F76B9563A070}" srcOrd="1" destOrd="0" presId="urn:microsoft.com/office/officeart/2008/layout/LinedList"/>
    <dgm:cxn modelId="{2BB715AF-2F93-47F5-ABD0-6B3CB12BB553}" type="presParOf" srcId="{148CD902-2A85-490F-93C1-B026D785EB53}" destId="{E89AE31D-3F5C-436D-9BE2-6C2E9E1C68FD}" srcOrd="8" destOrd="0" presId="urn:microsoft.com/office/officeart/2008/layout/LinedList"/>
    <dgm:cxn modelId="{D9D065AB-F0B2-4FAC-843B-BBC412B5D775}" type="presParOf" srcId="{148CD902-2A85-490F-93C1-B026D785EB53}" destId="{826C0A1B-01CC-4C3B-A876-553FB8B3C4BE}" srcOrd="9" destOrd="0" presId="urn:microsoft.com/office/officeart/2008/layout/LinedList"/>
    <dgm:cxn modelId="{E98A15FD-B382-4536-B138-F7CC3B2A7FA3}" type="presParOf" srcId="{826C0A1B-01CC-4C3B-A876-553FB8B3C4BE}" destId="{13A9832A-9147-4C33-BBD6-EE82E2878248}" srcOrd="0" destOrd="0" presId="urn:microsoft.com/office/officeart/2008/layout/LinedList"/>
    <dgm:cxn modelId="{FBE96861-DA5E-479D-A33D-410EE333EEAC}" type="presParOf" srcId="{826C0A1B-01CC-4C3B-A876-553FB8B3C4BE}" destId="{50970FB0-AEFF-49DD-9C98-A1427F4B8A9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368806-C7A8-43BC-B12A-5675BC877333}"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A5EE851F-00B2-4551-B084-766D95D8AE80}">
      <dgm:prSet/>
      <dgm:spPr/>
      <dgm:t>
        <a:bodyPr/>
        <a:lstStyle/>
        <a:p>
          <a:pPr algn="just"/>
          <a:r>
            <a:rPr lang="en-US" dirty="0"/>
            <a:t>In the world of cloud computing, there are three different approaches to cloud-based services: </a:t>
          </a:r>
        </a:p>
      </dgm:t>
    </dgm:pt>
    <dgm:pt modelId="{C5AC218A-E52F-4FE8-84E7-5710E45D1EF1}" type="parTrans" cxnId="{A626E12A-7AE3-434F-AFD5-130FCC8C387D}">
      <dgm:prSet/>
      <dgm:spPr/>
      <dgm:t>
        <a:bodyPr/>
        <a:lstStyle/>
        <a:p>
          <a:endParaRPr lang="en-US"/>
        </a:p>
      </dgm:t>
    </dgm:pt>
    <dgm:pt modelId="{8DFE67F4-9316-4D5D-A41C-F98E3C7C8D3D}" type="sibTrans" cxnId="{A626E12A-7AE3-434F-AFD5-130FCC8C387D}">
      <dgm:prSet/>
      <dgm:spPr/>
      <dgm:t>
        <a:bodyPr/>
        <a:lstStyle/>
        <a:p>
          <a:endParaRPr lang="en-US"/>
        </a:p>
      </dgm:t>
    </dgm:pt>
    <dgm:pt modelId="{CCC86957-69B2-4FED-A5A0-2F4D62BD1B7D}">
      <dgm:prSet/>
      <dgm:spPr/>
      <dgm:t>
        <a:bodyPr/>
        <a:lstStyle/>
        <a:p>
          <a:r>
            <a:rPr lang="en-US"/>
            <a:t>Infrastructure as a Service (laas) </a:t>
          </a:r>
        </a:p>
      </dgm:t>
    </dgm:pt>
    <dgm:pt modelId="{0E6808F3-7D99-44C4-B9B1-F16983A03026}" type="parTrans" cxnId="{939B3DB3-CED0-4DE0-919E-D049915C7069}">
      <dgm:prSet/>
      <dgm:spPr/>
      <dgm:t>
        <a:bodyPr/>
        <a:lstStyle/>
        <a:p>
          <a:endParaRPr lang="en-US"/>
        </a:p>
      </dgm:t>
    </dgm:pt>
    <dgm:pt modelId="{5BFE0288-ED11-4065-B10A-44F8325C3186}" type="sibTrans" cxnId="{939B3DB3-CED0-4DE0-919E-D049915C7069}">
      <dgm:prSet/>
      <dgm:spPr/>
      <dgm:t>
        <a:bodyPr/>
        <a:lstStyle/>
        <a:p>
          <a:endParaRPr lang="en-US"/>
        </a:p>
      </dgm:t>
    </dgm:pt>
    <dgm:pt modelId="{7B51E221-F7F3-4671-A1AA-C95F2EAA0276}">
      <dgm:prSet/>
      <dgm:spPr/>
      <dgm:t>
        <a:bodyPr/>
        <a:lstStyle/>
        <a:p>
          <a:r>
            <a:rPr lang="en-US"/>
            <a:t>Platform as a Service (PaaS) </a:t>
          </a:r>
        </a:p>
      </dgm:t>
    </dgm:pt>
    <dgm:pt modelId="{5A7825B7-8559-41FA-BA91-EE28C3D1A3EA}" type="parTrans" cxnId="{29B84B43-B0A6-4281-B206-F848AEF2D748}">
      <dgm:prSet/>
      <dgm:spPr/>
      <dgm:t>
        <a:bodyPr/>
        <a:lstStyle/>
        <a:p>
          <a:endParaRPr lang="en-US"/>
        </a:p>
      </dgm:t>
    </dgm:pt>
    <dgm:pt modelId="{00F9C0F9-9307-4952-8A09-7D5C113B128E}" type="sibTrans" cxnId="{29B84B43-B0A6-4281-B206-F848AEF2D748}">
      <dgm:prSet/>
      <dgm:spPr/>
      <dgm:t>
        <a:bodyPr/>
        <a:lstStyle/>
        <a:p>
          <a:endParaRPr lang="en-US"/>
        </a:p>
      </dgm:t>
    </dgm:pt>
    <dgm:pt modelId="{61896A1F-29BF-4148-B584-72C2940A757A}">
      <dgm:prSet/>
      <dgm:spPr/>
      <dgm:t>
        <a:bodyPr/>
        <a:lstStyle/>
        <a:p>
          <a:r>
            <a:rPr lang="en-US"/>
            <a:t>Software as a Service (SaaS)</a:t>
          </a:r>
        </a:p>
      </dgm:t>
    </dgm:pt>
    <dgm:pt modelId="{CC1B3230-9CC1-4B83-AC00-DEBE7CC1AE64}" type="parTrans" cxnId="{FDFC95E1-D9C9-4D17-81CA-F30BA0E582D8}">
      <dgm:prSet/>
      <dgm:spPr/>
      <dgm:t>
        <a:bodyPr/>
        <a:lstStyle/>
        <a:p>
          <a:endParaRPr lang="en-US"/>
        </a:p>
      </dgm:t>
    </dgm:pt>
    <dgm:pt modelId="{CE368AC5-45A0-4400-80CD-F4959053A231}" type="sibTrans" cxnId="{FDFC95E1-D9C9-4D17-81CA-F30BA0E582D8}">
      <dgm:prSet/>
      <dgm:spPr/>
      <dgm:t>
        <a:bodyPr/>
        <a:lstStyle/>
        <a:p>
          <a:endParaRPr lang="en-US"/>
        </a:p>
      </dgm:t>
    </dgm:pt>
    <dgm:pt modelId="{5CBFE3CE-FBDE-4B00-8339-52437CEF60E7}" type="pres">
      <dgm:prSet presAssocID="{F2368806-C7A8-43BC-B12A-5675BC877333}" presName="hierChild1" presStyleCnt="0">
        <dgm:presLayoutVars>
          <dgm:chPref val="1"/>
          <dgm:dir/>
          <dgm:animOne val="branch"/>
          <dgm:animLvl val="lvl"/>
          <dgm:resizeHandles/>
        </dgm:presLayoutVars>
      </dgm:prSet>
      <dgm:spPr/>
    </dgm:pt>
    <dgm:pt modelId="{D37099F4-BFE0-4C8B-944E-4BEC7263FA9B}" type="pres">
      <dgm:prSet presAssocID="{A5EE851F-00B2-4551-B084-766D95D8AE80}" presName="hierRoot1" presStyleCnt="0"/>
      <dgm:spPr/>
    </dgm:pt>
    <dgm:pt modelId="{73DE83CE-E01E-4DFF-A502-3C14E2648615}" type="pres">
      <dgm:prSet presAssocID="{A5EE851F-00B2-4551-B084-766D95D8AE80}" presName="composite" presStyleCnt="0"/>
      <dgm:spPr/>
    </dgm:pt>
    <dgm:pt modelId="{4AA0FBE5-B171-4C3F-9E50-F7C4A4DB3E3E}" type="pres">
      <dgm:prSet presAssocID="{A5EE851F-00B2-4551-B084-766D95D8AE80}" presName="background" presStyleLbl="node0" presStyleIdx="0" presStyleCnt="1"/>
      <dgm:spPr/>
    </dgm:pt>
    <dgm:pt modelId="{46C29D9F-7F42-41F5-80A8-2E8253184874}" type="pres">
      <dgm:prSet presAssocID="{A5EE851F-00B2-4551-B084-766D95D8AE80}" presName="text" presStyleLbl="fgAcc0" presStyleIdx="0" presStyleCnt="1">
        <dgm:presLayoutVars>
          <dgm:chPref val="3"/>
        </dgm:presLayoutVars>
      </dgm:prSet>
      <dgm:spPr/>
    </dgm:pt>
    <dgm:pt modelId="{70AEFF0E-79B8-4C48-BD9C-218E81E0C833}" type="pres">
      <dgm:prSet presAssocID="{A5EE851F-00B2-4551-B084-766D95D8AE80}" presName="hierChild2" presStyleCnt="0"/>
      <dgm:spPr/>
    </dgm:pt>
    <dgm:pt modelId="{7A919E15-7EBF-4308-9E8F-995254A5B43E}" type="pres">
      <dgm:prSet presAssocID="{0E6808F3-7D99-44C4-B9B1-F16983A03026}" presName="Name10" presStyleLbl="parChTrans1D2" presStyleIdx="0" presStyleCnt="3"/>
      <dgm:spPr/>
    </dgm:pt>
    <dgm:pt modelId="{D0CF63C0-4FBE-421A-8522-B0FF53E2259A}" type="pres">
      <dgm:prSet presAssocID="{CCC86957-69B2-4FED-A5A0-2F4D62BD1B7D}" presName="hierRoot2" presStyleCnt="0"/>
      <dgm:spPr/>
    </dgm:pt>
    <dgm:pt modelId="{B96D71F0-7159-4BCF-B14B-CE5D64D97386}" type="pres">
      <dgm:prSet presAssocID="{CCC86957-69B2-4FED-A5A0-2F4D62BD1B7D}" presName="composite2" presStyleCnt="0"/>
      <dgm:spPr/>
    </dgm:pt>
    <dgm:pt modelId="{5C72912E-7614-4254-AB22-9D058A2D4AEF}" type="pres">
      <dgm:prSet presAssocID="{CCC86957-69B2-4FED-A5A0-2F4D62BD1B7D}" presName="background2" presStyleLbl="node2" presStyleIdx="0" presStyleCnt="3"/>
      <dgm:spPr/>
    </dgm:pt>
    <dgm:pt modelId="{BFAE2D91-D62D-4CA5-9A12-AEF563DF65BB}" type="pres">
      <dgm:prSet presAssocID="{CCC86957-69B2-4FED-A5A0-2F4D62BD1B7D}" presName="text2" presStyleLbl="fgAcc2" presStyleIdx="0" presStyleCnt="3">
        <dgm:presLayoutVars>
          <dgm:chPref val="3"/>
        </dgm:presLayoutVars>
      </dgm:prSet>
      <dgm:spPr/>
    </dgm:pt>
    <dgm:pt modelId="{30098DEA-2618-4058-89F8-9CF82B253623}" type="pres">
      <dgm:prSet presAssocID="{CCC86957-69B2-4FED-A5A0-2F4D62BD1B7D}" presName="hierChild3" presStyleCnt="0"/>
      <dgm:spPr/>
    </dgm:pt>
    <dgm:pt modelId="{82042087-42B9-44A7-84E4-492EC3DB2307}" type="pres">
      <dgm:prSet presAssocID="{5A7825B7-8559-41FA-BA91-EE28C3D1A3EA}" presName="Name10" presStyleLbl="parChTrans1D2" presStyleIdx="1" presStyleCnt="3"/>
      <dgm:spPr/>
    </dgm:pt>
    <dgm:pt modelId="{DE8E1544-82D9-4D1E-9CFD-F0E572A201BD}" type="pres">
      <dgm:prSet presAssocID="{7B51E221-F7F3-4671-A1AA-C95F2EAA0276}" presName="hierRoot2" presStyleCnt="0"/>
      <dgm:spPr/>
    </dgm:pt>
    <dgm:pt modelId="{D4293A5D-E9D7-485E-B7B6-C614B76A2500}" type="pres">
      <dgm:prSet presAssocID="{7B51E221-F7F3-4671-A1AA-C95F2EAA0276}" presName="composite2" presStyleCnt="0"/>
      <dgm:spPr/>
    </dgm:pt>
    <dgm:pt modelId="{A4F621F0-A6F3-4A26-8E8C-960E13096AA9}" type="pres">
      <dgm:prSet presAssocID="{7B51E221-F7F3-4671-A1AA-C95F2EAA0276}" presName="background2" presStyleLbl="node2" presStyleIdx="1" presStyleCnt="3"/>
      <dgm:spPr/>
    </dgm:pt>
    <dgm:pt modelId="{3AAE56F2-88F3-4C97-B28B-CBB81D9B5D08}" type="pres">
      <dgm:prSet presAssocID="{7B51E221-F7F3-4671-A1AA-C95F2EAA0276}" presName="text2" presStyleLbl="fgAcc2" presStyleIdx="1" presStyleCnt="3">
        <dgm:presLayoutVars>
          <dgm:chPref val="3"/>
        </dgm:presLayoutVars>
      </dgm:prSet>
      <dgm:spPr/>
    </dgm:pt>
    <dgm:pt modelId="{52FDFC90-0498-4C9B-B3E2-9944692D2199}" type="pres">
      <dgm:prSet presAssocID="{7B51E221-F7F3-4671-A1AA-C95F2EAA0276}" presName="hierChild3" presStyleCnt="0"/>
      <dgm:spPr/>
    </dgm:pt>
    <dgm:pt modelId="{EB2E9441-0647-4180-A0B6-CEAEB829D12A}" type="pres">
      <dgm:prSet presAssocID="{CC1B3230-9CC1-4B83-AC00-DEBE7CC1AE64}" presName="Name10" presStyleLbl="parChTrans1D2" presStyleIdx="2" presStyleCnt="3"/>
      <dgm:spPr/>
    </dgm:pt>
    <dgm:pt modelId="{BFC81950-92D8-4081-A3BE-DD18358BC84D}" type="pres">
      <dgm:prSet presAssocID="{61896A1F-29BF-4148-B584-72C2940A757A}" presName="hierRoot2" presStyleCnt="0"/>
      <dgm:spPr/>
    </dgm:pt>
    <dgm:pt modelId="{E9594E19-C92C-43BC-8E1C-40F5482473D3}" type="pres">
      <dgm:prSet presAssocID="{61896A1F-29BF-4148-B584-72C2940A757A}" presName="composite2" presStyleCnt="0"/>
      <dgm:spPr/>
    </dgm:pt>
    <dgm:pt modelId="{ABF423D4-E248-4C75-9943-26BDD338CACB}" type="pres">
      <dgm:prSet presAssocID="{61896A1F-29BF-4148-B584-72C2940A757A}" presName="background2" presStyleLbl="node2" presStyleIdx="2" presStyleCnt="3"/>
      <dgm:spPr/>
    </dgm:pt>
    <dgm:pt modelId="{1A0147D6-71CF-4DB8-83A8-E49B7FB9BA42}" type="pres">
      <dgm:prSet presAssocID="{61896A1F-29BF-4148-B584-72C2940A757A}" presName="text2" presStyleLbl="fgAcc2" presStyleIdx="2" presStyleCnt="3">
        <dgm:presLayoutVars>
          <dgm:chPref val="3"/>
        </dgm:presLayoutVars>
      </dgm:prSet>
      <dgm:spPr/>
    </dgm:pt>
    <dgm:pt modelId="{B0B4F681-AB52-41F2-A9CA-0F4050FF9ACB}" type="pres">
      <dgm:prSet presAssocID="{61896A1F-29BF-4148-B584-72C2940A757A}" presName="hierChild3" presStyleCnt="0"/>
      <dgm:spPr/>
    </dgm:pt>
  </dgm:ptLst>
  <dgm:cxnLst>
    <dgm:cxn modelId="{7C9F711B-305A-4456-A2AD-2BA0EBADED51}" type="presOf" srcId="{A5EE851F-00B2-4551-B084-766D95D8AE80}" destId="{46C29D9F-7F42-41F5-80A8-2E8253184874}" srcOrd="0" destOrd="0" presId="urn:microsoft.com/office/officeart/2005/8/layout/hierarchy1"/>
    <dgm:cxn modelId="{88573621-BDD1-469B-93FB-1DB946722662}" type="presOf" srcId="{5A7825B7-8559-41FA-BA91-EE28C3D1A3EA}" destId="{82042087-42B9-44A7-84E4-492EC3DB2307}" srcOrd="0" destOrd="0" presId="urn:microsoft.com/office/officeart/2005/8/layout/hierarchy1"/>
    <dgm:cxn modelId="{EF0AD025-61B7-45D4-A39D-7AFC05DDF72B}" type="presOf" srcId="{CCC86957-69B2-4FED-A5A0-2F4D62BD1B7D}" destId="{BFAE2D91-D62D-4CA5-9A12-AEF563DF65BB}" srcOrd="0" destOrd="0" presId="urn:microsoft.com/office/officeart/2005/8/layout/hierarchy1"/>
    <dgm:cxn modelId="{A626E12A-7AE3-434F-AFD5-130FCC8C387D}" srcId="{F2368806-C7A8-43BC-B12A-5675BC877333}" destId="{A5EE851F-00B2-4551-B084-766D95D8AE80}" srcOrd="0" destOrd="0" parTransId="{C5AC218A-E52F-4FE8-84E7-5710E45D1EF1}" sibTransId="{8DFE67F4-9316-4D5D-A41C-F98E3C7C8D3D}"/>
    <dgm:cxn modelId="{29B84B43-B0A6-4281-B206-F848AEF2D748}" srcId="{A5EE851F-00B2-4551-B084-766D95D8AE80}" destId="{7B51E221-F7F3-4671-A1AA-C95F2EAA0276}" srcOrd="1" destOrd="0" parTransId="{5A7825B7-8559-41FA-BA91-EE28C3D1A3EA}" sibTransId="{00F9C0F9-9307-4952-8A09-7D5C113B128E}"/>
    <dgm:cxn modelId="{3EBDFB6E-0FE5-4868-915D-B6F677D3480A}" type="presOf" srcId="{61896A1F-29BF-4148-B584-72C2940A757A}" destId="{1A0147D6-71CF-4DB8-83A8-E49B7FB9BA42}" srcOrd="0" destOrd="0" presId="urn:microsoft.com/office/officeart/2005/8/layout/hierarchy1"/>
    <dgm:cxn modelId="{C0019451-15B1-42E0-AC77-4EE63BB66F76}" type="presOf" srcId="{7B51E221-F7F3-4671-A1AA-C95F2EAA0276}" destId="{3AAE56F2-88F3-4C97-B28B-CBB81D9B5D08}" srcOrd="0" destOrd="0" presId="urn:microsoft.com/office/officeart/2005/8/layout/hierarchy1"/>
    <dgm:cxn modelId="{9910B8A6-ED0D-4D58-82F3-0FA2F35BE64A}" type="presOf" srcId="{CC1B3230-9CC1-4B83-AC00-DEBE7CC1AE64}" destId="{EB2E9441-0647-4180-A0B6-CEAEB829D12A}" srcOrd="0" destOrd="0" presId="urn:microsoft.com/office/officeart/2005/8/layout/hierarchy1"/>
    <dgm:cxn modelId="{939B3DB3-CED0-4DE0-919E-D049915C7069}" srcId="{A5EE851F-00B2-4551-B084-766D95D8AE80}" destId="{CCC86957-69B2-4FED-A5A0-2F4D62BD1B7D}" srcOrd="0" destOrd="0" parTransId="{0E6808F3-7D99-44C4-B9B1-F16983A03026}" sibTransId="{5BFE0288-ED11-4065-B10A-44F8325C3186}"/>
    <dgm:cxn modelId="{FDFC95E1-D9C9-4D17-81CA-F30BA0E582D8}" srcId="{A5EE851F-00B2-4551-B084-766D95D8AE80}" destId="{61896A1F-29BF-4148-B584-72C2940A757A}" srcOrd="2" destOrd="0" parTransId="{CC1B3230-9CC1-4B83-AC00-DEBE7CC1AE64}" sibTransId="{CE368AC5-45A0-4400-80CD-F4959053A231}"/>
    <dgm:cxn modelId="{9457D3E9-2643-4EF5-9681-45718DD61599}" type="presOf" srcId="{0E6808F3-7D99-44C4-B9B1-F16983A03026}" destId="{7A919E15-7EBF-4308-9E8F-995254A5B43E}" srcOrd="0" destOrd="0" presId="urn:microsoft.com/office/officeart/2005/8/layout/hierarchy1"/>
    <dgm:cxn modelId="{FC7E02FE-FEBE-4168-B7A2-67FBEBAA4265}" type="presOf" srcId="{F2368806-C7A8-43BC-B12A-5675BC877333}" destId="{5CBFE3CE-FBDE-4B00-8339-52437CEF60E7}" srcOrd="0" destOrd="0" presId="urn:microsoft.com/office/officeart/2005/8/layout/hierarchy1"/>
    <dgm:cxn modelId="{742D7039-A48A-4637-840E-42C8AA2BC0F9}" type="presParOf" srcId="{5CBFE3CE-FBDE-4B00-8339-52437CEF60E7}" destId="{D37099F4-BFE0-4C8B-944E-4BEC7263FA9B}" srcOrd="0" destOrd="0" presId="urn:microsoft.com/office/officeart/2005/8/layout/hierarchy1"/>
    <dgm:cxn modelId="{975E4B27-92BF-477A-A127-BDC024B1CDCD}" type="presParOf" srcId="{D37099F4-BFE0-4C8B-944E-4BEC7263FA9B}" destId="{73DE83CE-E01E-4DFF-A502-3C14E2648615}" srcOrd="0" destOrd="0" presId="urn:microsoft.com/office/officeart/2005/8/layout/hierarchy1"/>
    <dgm:cxn modelId="{E8BB5A87-8D7A-424A-89C2-F9F268F093C4}" type="presParOf" srcId="{73DE83CE-E01E-4DFF-A502-3C14E2648615}" destId="{4AA0FBE5-B171-4C3F-9E50-F7C4A4DB3E3E}" srcOrd="0" destOrd="0" presId="urn:microsoft.com/office/officeart/2005/8/layout/hierarchy1"/>
    <dgm:cxn modelId="{D7C4DB94-4AF8-404C-9D88-B47C413863F7}" type="presParOf" srcId="{73DE83CE-E01E-4DFF-A502-3C14E2648615}" destId="{46C29D9F-7F42-41F5-80A8-2E8253184874}" srcOrd="1" destOrd="0" presId="urn:microsoft.com/office/officeart/2005/8/layout/hierarchy1"/>
    <dgm:cxn modelId="{552FDA82-A17F-44B9-A8E0-C5B1095F398D}" type="presParOf" srcId="{D37099F4-BFE0-4C8B-944E-4BEC7263FA9B}" destId="{70AEFF0E-79B8-4C48-BD9C-218E81E0C833}" srcOrd="1" destOrd="0" presId="urn:microsoft.com/office/officeart/2005/8/layout/hierarchy1"/>
    <dgm:cxn modelId="{AE9B1A65-6B3D-44CD-8F54-9D7B7D9A1412}" type="presParOf" srcId="{70AEFF0E-79B8-4C48-BD9C-218E81E0C833}" destId="{7A919E15-7EBF-4308-9E8F-995254A5B43E}" srcOrd="0" destOrd="0" presId="urn:microsoft.com/office/officeart/2005/8/layout/hierarchy1"/>
    <dgm:cxn modelId="{9BE98B46-85D1-4229-88B9-81FDBDD679DC}" type="presParOf" srcId="{70AEFF0E-79B8-4C48-BD9C-218E81E0C833}" destId="{D0CF63C0-4FBE-421A-8522-B0FF53E2259A}" srcOrd="1" destOrd="0" presId="urn:microsoft.com/office/officeart/2005/8/layout/hierarchy1"/>
    <dgm:cxn modelId="{43D62B61-043D-4B71-9AFC-233CFE15CC1C}" type="presParOf" srcId="{D0CF63C0-4FBE-421A-8522-B0FF53E2259A}" destId="{B96D71F0-7159-4BCF-B14B-CE5D64D97386}" srcOrd="0" destOrd="0" presId="urn:microsoft.com/office/officeart/2005/8/layout/hierarchy1"/>
    <dgm:cxn modelId="{5D033181-3A2E-4C16-911C-7AADE5BAF074}" type="presParOf" srcId="{B96D71F0-7159-4BCF-B14B-CE5D64D97386}" destId="{5C72912E-7614-4254-AB22-9D058A2D4AEF}" srcOrd="0" destOrd="0" presId="urn:microsoft.com/office/officeart/2005/8/layout/hierarchy1"/>
    <dgm:cxn modelId="{27638B7F-EA2E-45D1-8276-D31DC7DD0E64}" type="presParOf" srcId="{B96D71F0-7159-4BCF-B14B-CE5D64D97386}" destId="{BFAE2D91-D62D-4CA5-9A12-AEF563DF65BB}" srcOrd="1" destOrd="0" presId="urn:microsoft.com/office/officeart/2005/8/layout/hierarchy1"/>
    <dgm:cxn modelId="{E0E1BA32-C18D-4F83-A75F-48760351BDBA}" type="presParOf" srcId="{D0CF63C0-4FBE-421A-8522-B0FF53E2259A}" destId="{30098DEA-2618-4058-89F8-9CF82B253623}" srcOrd="1" destOrd="0" presId="urn:microsoft.com/office/officeart/2005/8/layout/hierarchy1"/>
    <dgm:cxn modelId="{A1856FEE-97A9-45B4-9EA3-F757C5447785}" type="presParOf" srcId="{70AEFF0E-79B8-4C48-BD9C-218E81E0C833}" destId="{82042087-42B9-44A7-84E4-492EC3DB2307}" srcOrd="2" destOrd="0" presId="urn:microsoft.com/office/officeart/2005/8/layout/hierarchy1"/>
    <dgm:cxn modelId="{E53C62AD-DBD0-457E-908E-F8C254750365}" type="presParOf" srcId="{70AEFF0E-79B8-4C48-BD9C-218E81E0C833}" destId="{DE8E1544-82D9-4D1E-9CFD-F0E572A201BD}" srcOrd="3" destOrd="0" presId="urn:microsoft.com/office/officeart/2005/8/layout/hierarchy1"/>
    <dgm:cxn modelId="{BAB88BEC-0B77-42F0-9B5C-D4A59BF58B24}" type="presParOf" srcId="{DE8E1544-82D9-4D1E-9CFD-F0E572A201BD}" destId="{D4293A5D-E9D7-485E-B7B6-C614B76A2500}" srcOrd="0" destOrd="0" presId="urn:microsoft.com/office/officeart/2005/8/layout/hierarchy1"/>
    <dgm:cxn modelId="{D953DCBC-61EF-4B4E-8882-00111B2387CC}" type="presParOf" srcId="{D4293A5D-E9D7-485E-B7B6-C614B76A2500}" destId="{A4F621F0-A6F3-4A26-8E8C-960E13096AA9}" srcOrd="0" destOrd="0" presId="urn:microsoft.com/office/officeart/2005/8/layout/hierarchy1"/>
    <dgm:cxn modelId="{72B8D803-8EE5-4584-9A95-73025C9978DC}" type="presParOf" srcId="{D4293A5D-E9D7-485E-B7B6-C614B76A2500}" destId="{3AAE56F2-88F3-4C97-B28B-CBB81D9B5D08}" srcOrd="1" destOrd="0" presId="urn:microsoft.com/office/officeart/2005/8/layout/hierarchy1"/>
    <dgm:cxn modelId="{BD4D8EE3-698B-4FED-8A6F-8E857B8538C6}" type="presParOf" srcId="{DE8E1544-82D9-4D1E-9CFD-F0E572A201BD}" destId="{52FDFC90-0498-4C9B-B3E2-9944692D2199}" srcOrd="1" destOrd="0" presId="urn:microsoft.com/office/officeart/2005/8/layout/hierarchy1"/>
    <dgm:cxn modelId="{E1B7AFCE-3AEB-4AB6-BDF5-2809B1CD4F67}" type="presParOf" srcId="{70AEFF0E-79B8-4C48-BD9C-218E81E0C833}" destId="{EB2E9441-0647-4180-A0B6-CEAEB829D12A}" srcOrd="4" destOrd="0" presId="urn:microsoft.com/office/officeart/2005/8/layout/hierarchy1"/>
    <dgm:cxn modelId="{114DC5F3-9064-4FA4-B87C-0C5848B7415F}" type="presParOf" srcId="{70AEFF0E-79B8-4C48-BD9C-218E81E0C833}" destId="{BFC81950-92D8-4081-A3BE-DD18358BC84D}" srcOrd="5" destOrd="0" presId="urn:microsoft.com/office/officeart/2005/8/layout/hierarchy1"/>
    <dgm:cxn modelId="{0FF64725-8B18-47D3-B318-1F1DBE49ECD5}" type="presParOf" srcId="{BFC81950-92D8-4081-A3BE-DD18358BC84D}" destId="{E9594E19-C92C-43BC-8E1C-40F5482473D3}" srcOrd="0" destOrd="0" presId="urn:microsoft.com/office/officeart/2005/8/layout/hierarchy1"/>
    <dgm:cxn modelId="{2BEAC2DC-716A-4A48-866B-8F675AD51DAF}" type="presParOf" srcId="{E9594E19-C92C-43BC-8E1C-40F5482473D3}" destId="{ABF423D4-E248-4C75-9943-26BDD338CACB}" srcOrd="0" destOrd="0" presId="urn:microsoft.com/office/officeart/2005/8/layout/hierarchy1"/>
    <dgm:cxn modelId="{89482EB6-55E1-45DF-ABDA-5A9EE839336B}" type="presParOf" srcId="{E9594E19-C92C-43BC-8E1C-40F5482473D3}" destId="{1A0147D6-71CF-4DB8-83A8-E49B7FB9BA42}" srcOrd="1" destOrd="0" presId="urn:microsoft.com/office/officeart/2005/8/layout/hierarchy1"/>
    <dgm:cxn modelId="{C24F08DA-D566-4F8E-9DBF-40B677CE411C}" type="presParOf" srcId="{BFC81950-92D8-4081-A3BE-DD18358BC84D}" destId="{B0B4F681-AB52-41F2-A9CA-0F4050FF9ACB}"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07CCD77-63C6-4C5E-8CAB-078EE5A4FA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443AAB6-CA7D-4885-8D9B-5802D1385DB9}">
      <dgm:prSet/>
      <dgm:spPr/>
      <dgm:t>
        <a:bodyPr/>
        <a:lstStyle/>
        <a:p>
          <a:r>
            <a:rPr lang="en-US"/>
            <a:t>Its six layers are as follows: </a:t>
          </a:r>
        </a:p>
      </dgm:t>
    </dgm:pt>
    <dgm:pt modelId="{E0BCD310-7074-4F5C-B61E-B1D5CA190C7E}" type="parTrans" cxnId="{E20DE740-E844-4E62-91E4-0311494A09F1}">
      <dgm:prSet/>
      <dgm:spPr/>
      <dgm:t>
        <a:bodyPr/>
        <a:lstStyle/>
        <a:p>
          <a:endParaRPr lang="en-US"/>
        </a:p>
      </dgm:t>
    </dgm:pt>
    <dgm:pt modelId="{62120466-6E88-4C62-B38D-5B35B6B047BD}" type="sibTrans" cxnId="{E20DE740-E844-4E62-91E4-0311494A09F1}">
      <dgm:prSet/>
      <dgm:spPr/>
      <dgm:t>
        <a:bodyPr/>
        <a:lstStyle/>
        <a:p>
          <a:endParaRPr lang="en-US"/>
        </a:p>
      </dgm:t>
    </dgm:pt>
    <dgm:pt modelId="{5CFFB572-6092-441A-B87F-0D2C7E9A0306}">
      <dgm:prSet/>
      <dgm:spPr/>
      <dgm:t>
        <a:bodyPr/>
        <a:lstStyle/>
        <a:p>
          <a:r>
            <a:rPr lang="en-US" dirty="0"/>
            <a:t>layer 5: user programs </a:t>
          </a:r>
        </a:p>
      </dgm:t>
    </dgm:pt>
    <dgm:pt modelId="{101F3DCF-560A-4A64-BB3B-48500FC8F7C6}" type="parTrans" cxnId="{6D2C5BEA-A2CC-4F74-8A33-B3F137F472EA}">
      <dgm:prSet/>
      <dgm:spPr/>
      <dgm:t>
        <a:bodyPr/>
        <a:lstStyle/>
        <a:p>
          <a:endParaRPr lang="en-US"/>
        </a:p>
      </dgm:t>
    </dgm:pt>
    <dgm:pt modelId="{D5DF9023-AF35-4D6B-9C0A-3537883E334E}" type="sibTrans" cxnId="{6D2C5BEA-A2CC-4F74-8A33-B3F137F472EA}">
      <dgm:prSet/>
      <dgm:spPr/>
      <dgm:t>
        <a:bodyPr/>
        <a:lstStyle/>
        <a:p>
          <a:endParaRPr lang="en-US"/>
        </a:p>
      </dgm:t>
    </dgm:pt>
    <dgm:pt modelId="{96A52DA5-2AC7-4FB2-AEC7-CFB581DB77C7}">
      <dgm:prSet/>
      <dgm:spPr/>
      <dgm:t>
        <a:bodyPr/>
        <a:lstStyle/>
        <a:p>
          <a:r>
            <a:rPr lang="en-US"/>
            <a:t>layer 4: buffering for input and output</a:t>
          </a:r>
        </a:p>
      </dgm:t>
    </dgm:pt>
    <dgm:pt modelId="{8ABB9D91-6339-4048-A878-87D1D5FA9739}" type="parTrans" cxnId="{69D43593-1BE9-4E16-B59E-43BF45A9EB88}">
      <dgm:prSet/>
      <dgm:spPr/>
      <dgm:t>
        <a:bodyPr/>
        <a:lstStyle/>
        <a:p>
          <a:endParaRPr lang="en-US"/>
        </a:p>
      </dgm:t>
    </dgm:pt>
    <dgm:pt modelId="{6DA0AAB6-D695-487B-9978-4A73CCCC3810}" type="sibTrans" cxnId="{69D43593-1BE9-4E16-B59E-43BF45A9EB88}">
      <dgm:prSet/>
      <dgm:spPr/>
      <dgm:t>
        <a:bodyPr/>
        <a:lstStyle/>
        <a:p>
          <a:endParaRPr lang="en-US"/>
        </a:p>
      </dgm:t>
    </dgm:pt>
    <dgm:pt modelId="{8468F45A-CCA0-4CF6-AC24-6371844082B9}">
      <dgm:prSet/>
      <dgm:spPr/>
      <dgm:t>
        <a:bodyPr/>
        <a:lstStyle/>
        <a:p>
          <a:r>
            <a:rPr lang="en-US"/>
            <a:t>layer 3: Process management </a:t>
          </a:r>
        </a:p>
      </dgm:t>
    </dgm:pt>
    <dgm:pt modelId="{AD7DEDE2-2800-42C1-A200-74B7FB4F519D}" type="parTrans" cxnId="{988DABC2-19FF-4F6B-9B32-42DB2B275349}">
      <dgm:prSet/>
      <dgm:spPr/>
      <dgm:t>
        <a:bodyPr/>
        <a:lstStyle/>
        <a:p>
          <a:endParaRPr lang="en-US"/>
        </a:p>
      </dgm:t>
    </dgm:pt>
    <dgm:pt modelId="{8478DD03-3755-481A-8EA5-E2E3F18D34C5}" type="sibTrans" cxnId="{988DABC2-19FF-4F6B-9B32-42DB2B275349}">
      <dgm:prSet/>
      <dgm:spPr/>
      <dgm:t>
        <a:bodyPr/>
        <a:lstStyle/>
        <a:p>
          <a:endParaRPr lang="en-US"/>
        </a:p>
      </dgm:t>
    </dgm:pt>
    <dgm:pt modelId="{25F0D74F-3775-4ABC-908A-D1479D4F15CC}">
      <dgm:prSet/>
      <dgm:spPr/>
      <dgm:t>
        <a:bodyPr/>
        <a:lstStyle/>
        <a:p>
          <a:r>
            <a:rPr lang="en-US"/>
            <a:t>layer 2: memory management </a:t>
          </a:r>
        </a:p>
      </dgm:t>
    </dgm:pt>
    <dgm:pt modelId="{50E4E6C5-1959-4607-B8BC-FD062B121F53}" type="parTrans" cxnId="{FF45EF68-4F5E-4C08-A006-8CD8840246C3}">
      <dgm:prSet/>
      <dgm:spPr/>
      <dgm:t>
        <a:bodyPr/>
        <a:lstStyle/>
        <a:p>
          <a:endParaRPr lang="en-US"/>
        </a:p>
      </dgm:t>
    </dgm:pt>
    <dgm:pt modelId="{DEC624BA-B1F8-4A35-AB5B-33F1E53DD066}" type="sibTrans" cxnId="{FF45EF68-4F5E-4C08-A006-8CD8840246C3}">
      <dgm:prSet/>
      <dgm:spPr/>
      <dgm:t>
        <a:bodyPr/>
        <a:lstStyle/>
        <a:p>
          <a:endParaRPr lang="en-US"/>
        </a:p>
      </dgm:t>
    </dgm:pt>
    <dgm:pt modelId="{F62762D1-0B76-4225-90BA-76DF656571D5}">
      <dgm:prSet/>
      <dgm:spPr/>
      <dgm:t>
        <a:bodyPr/>
        <a:lstStyle/>
        <a:p>
          <a:r>
            <a:rPr lang="en-US" dirty="0"/>
            <a:t>layer 1: CPU scheduling </a:t>
          </a:r>
        </a:p>
      </dgm:t>
    </dgm:pt>
    <dgm:pt modelId="{9E46AF3A-EF16-4EAC-A15D-3C774292D857}" type="parTrans" cxnId="{09C73AE6-1327-4A0C-934C-2C3258F590AA}">
      <dgm:prSet/>
      <dgm:spPr/>
      <dgm:t>
        <a:bodyPr/>
        <a:lstStyle/>
        <a:p>
          <a:endParaRPr lang="en-US"/>
        </a:p>
      </dgm:t>
    </dgm:pt>
    <dgm:pt modelId="{9827C2C6-DED2-45A6-9113-E0F30066EF64}" type="sibTrans" cxnId="{09C73AE6-1327-4A0C-934C-2C3258F590AA}">
      <dgm:prSet/>
      <dgm:spPr/>
      <dgm:t>
        <a:bodyPr/>
        <a:lstStyle/>
        <a:p>
          <a:endParaRPr lang="en-US"/>
        </a:p>
      </dgm:t>
    </dgm:pt>
    <dgm:pt modelId="{0F4BAB41-3A5B-407C-A21B-C70EC0301069}">
      <dgm:prSet/>
      <dgm:spPr/>
      <dgm:t>
        <a:bodyPr/>
        <a:lstStyle/>
        <a:p>
          <a:r>
            <a:rPr lang="en-US"/>
            <a:t>layer 0: hardware</a:t>
          </a:r>
        </a:p>
      </dgm:t>
    </dgm:pt>
    <dgm:pt modelId="{31FD1EFC-99E9-40D5-8371-C6CF665808E9}" type="parTrans" cxnId="{E5B74D2A-4DD0-4994-959A-662C083850B3}">
      <dgm:prSet/>
      <dgm:spPr/>
      <dgm:t>
        <a:bodyPr/>
        <a:lstStyle/>
        <a:p>
          <a:endParaRPr lang="en-US"/>
        </a:p>
      </dgm:t>
    </dgm:pt>
    <dgm:pt modelId="{C6BE815C-1E42-493A-BE04-23D036B76D8A}" type="sibTrans" cxnId="{E5B74D2A-4DD0-4994-959A-662C083850B3}">
      <dgm:prSet/>
      <dgm:spPr/>
      <dgm:t>
        <a:bodyPr/>
        <a:lstStyle/>
        <a:p>
          <a:endParaRPr lang="en-US"/>
        </a:p>
      </dgm:t>
    </dgm:pt>
    <dgm:pt modelId="{E2BD4990-EB6C-454B-B2A6-41A2E484E422}" type="pres">
      <dgm:prSet presAssocID="{907CCD77-63C6-4C5E-8CAB-078EE5A4FAC5}" presName="root" presStyleCnt="0">
        <dgm:presLayoutVars>
          <dgm:dir/>
          <dgm:resizeHandles val="exact"/>
        </dgm:presLayoutVars>
      </dgm:prSet>
      <dgm:spPr/>
    </dgm:pt>
    <dgm:pt modelId="{C1F8F20A-4334-4236-B8BD-C757C5FBE950}" type="pres">
      <dgm:prSet presAssocID="{7443AAB6-CA7D-4885-8D9B-5802D1385DB9}" presName="compNode" presStyleCnt="0"/>
      <dgm:spPr/>
    </dgm:pt>
    <dgm:pt modelId="{FE7B0B46-C6A4-406C-9E13-B0CFA1A38F9C}" type="pres">
      <dgm:prSet presAssocID="{7443AAB6-CA7D-4885-8D9B-5802D1385DB9}" presName="bgRect" presStyleLbl="bgShp" presStyleIdx="0" presStyleCnt="7"/>
      <dgm:spPr/>
    </dgm:pt>
    <dgm:pt modelId="{08ECBBDA-F510-416B-8966-4C3D0BCF6650}" type="pres">
      <dgm:prSet presAssocID="{7443AAB6-CA7D-4885-8D9B-5802D1385DB9}"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nyon scene"/>
        </a:ext>
      </dgm:extLst>
    </dgm:pt>
    <dgm:pt modelId="{27607C5D-6A06-4B0F-8E24-8482A4C9F04F}" type="pres">
      <dgm:prSet presAssocID="{7443AAB6-CA7D-4885-8D9B-5802D1385DB9}" presName="spaceRect" presStyleCnt="0"/>
      <dgm:spPr/>
    </dgm:pt>
    <dgm:pt modelId="{0C29AC01-E500-42C9-A539-6BEC4BACEBC1}" type="pres">
      <dgm:prSet presAssocID="{7443AAB6-CA7D-4885-8D9B-5802D1385DB9}" presName="parTx" presStyleLbl="revTx" presStyleIdx="0" presStyleCnt="7">
        <dgm:presLayoutVars>
          <dgm:chMax val="0"/>
          <dgm:chPref val="0"/>
        </dgm:presLayoutVars>
      </dgm:prSet>
      <dgm:spPr/>
    </dgm:pt>
    <dgm:pt modelId="{B43C487B-BC33-49D4-801F-7BCC08258A52}" type="pres">
      <dgm:prSet presAssocID="{62120466-6E88-4C62-B38D-5B35B6B047BD}" presName="sibTrans" presStyleCnt="0"/>
      <dgm:spPr/>
    </dgm:pt>
    <dgm:pt modelId="{E524E88C-FA86-4795-B4DB-B67788951C9C}" type="pres">
      <dgm:prSet presAssocID="{5CFFB572-6092-441A-B87F-0D2C7E9A0306}" presName="compNode" presStyleCnt="0"/>
      <dgm:spPr/>
    </dgm:pt>
    <dgm:pt modelId="{CAAEE14F-B0CC-4D17-937E-67D5DE9C56C0}" type="pres">
      <dgm:prSet presAssocID="{5CFFB572-6092-441A-B87F-0D2C7E9A0306}" presName="bgRect" presStyleLbl="bgShp" presStyleIdx="1" presStyleCnt="7"/>
      <dgm:spPr/>
    </dgm:pt>
    <dgm:pt modelId="{DC02BF22-A926-4186-98B8-B223BCEE1222}" type="pres">
      <dgm:prSet presAssocID="{5CFFB572-6092-441A-B87F-0D2C7E9A030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E13FD1F5-20B8-4F0D-9FEB-4ACA0078C14D}" type="pres">
      <dgm:prSet presAssocID="{5CFFB572-6092-441A-B87F-0D2C7E9A0306}" presName="spaceRect" presStyleCnt="0"/>
      <dgm:spPr/>
    </dgm:pt>
    <dgm:pt modelId="{238D025D-5778-4F57-8E60-9DDC2CD1A272}" type="pres">
      <dgm:prSet presAssocID="{5CFFB572-6092-441A-B87F-0D2C7E9A0306}" presName="parTx" presStyleLbl="revTx" presStyleIdx="1" presStyleCnt="7">
        <dgm:presLayoutVars>
          <dgm:chMax val="0"/>
          <dgm:chPref val="0"/>
        </dgm:presLayoutVars>
      </dgm:prSet>
      <dgm:spPr/>
    </dgm:pt>
    <dgm:pt modelId="{EBC242A1-C487-479B-B8F8-4842FE66CE87}" type="pres">
      <dgm:prSet presAssocID="{D5DF9023-AF35-4D6B-9C0A-3537883E334E}" presName="sibTrans" presStyleCnt="0"/>
      <dgm:spPr/>
    </dgm:pt>
    <dgm:pt modelId="{B36BBB54-ED82-4CF1-A2B3-FC684C362317}" type="pres">
      <dgm:prSet presAssocID="{96A52DA5-2AC7-4FB2-AEC7-CFB581DB77C7}" presName="compNode" presStyleCnt="0"/>
      <dgm:spPr/>
    </dgm:pt>
    <dgm:pt modelId="{F12694C4-9B43-4121-A523-2C0091CC6332}" type="pres">
      <dgm:prSet presAssocID="{96A52DA5-2AC7-4FB2-AEC7-CFB581DB77C7}" presName="bgRect" presStyleLbl="bgShp" presStyleIdx="2" presStyleCnt="7"/>
      <dgm:spPr/>
    </dgm:pt>
    <dgm:pt modelId="{2485B326-724B-4A4C-A781-B181EF8E5DEC}" type="pres">
      <dgm:prSet presAssocID="{96A52DA5-2AC7-4FB2-AEC7-CFB581DB77C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FC31406B-37CF-41C0-9D54-9325F554CC07}" type="pres">
      <dgm:prSet presAssocID="{96A52DA5-2AC7-4FB2-AEC7-CFB581DB77C7}" presName="spaceRect" presStyleCnt="0"/>
      <dgm:spPr/>
    </dgm:pt>
    <dgm:pt modelId="{6F9904F4-83D6-4097-9503-ABA827B57140}" type="pres">
      <dgm:prSet presAssocID="{96A52DA5-2AC7-4FB2-AEC7-CFB581DB77C7}" presName="parTx" presStyleLbl="revTx" presStyleIdx="2" presStyleCnt="7">
        <dgm:presLayoutVars>
          <dgm:chMax val="0"/>
          <dgm:chPref val="0"/>
        </dgm:presLayoutVars>
      </dgm:prSet>
      <dgm:spPr/>
    </dgm:pt>
    <dgm:pt modelId="{6066EF80-BBAE-484D-B706-AD5E5EFBB7D9}" type="pres">
      <dgm:prSet presAssocID="{6DA0AAB6-D695-487B-9978-4A73CCCC3810}" presName="sibTrans" presStyleCnt="0"/>
      <dgm:spPr/>
    </dgm:pt>
    <dgm:pt modelId="{1DAFAF34-127F-4AEB-85DA-6C031C9D6DA2}" type="pres">
      <dgm:prSet presAssocID="{8468F45A-CCA0-4CF6-AC24-6371844082B9}" presName="compNode" presStyleCnt="0"/>
      <dgm:spPr/>
    </dgm:pt>
    <dgm:pt modelId="{72227C58-C2D9-4727-8C06-A66D13914505}" type="pres">
      <dgm:prSet presAssocID="{8468F45A-CCA0-4CF6-AC24-6371844082B9}" presName="bgRect" presStyleLbl="bgShp" presStyleIdx="3" presStyleCnt="7"/>
      <dgm:spPr/>
    </dgm:pt>
    <dgm:pt modelId="{444C8A17-9656-4FCD-9A19-C4AF7CCB0F02}" type="pres">
      <dgm:prSet presAssocID="{8468F45A-CCA0-4CF6-AC24-6371844082B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ierarchy"/>
        </a:ext>
      </dgm:extLst>
    </dgm:pt>
    <dgm:pt modelId="{4420254A-899A-431D-A1E6-A56446A9D67C}" type="pres">
      <dgm:prSet presAssocID="{8468F45A-CCA0-4CF6-AC24-6371844082B9}" presName="spaceRect" presStyleCnt="0"/>
      <dgm:spPr/>
    </dgm:pt>
    <dgm:pt modelId="{621A329F-00E9-4A56-A596-9E66C42CDDB1}" type="pres">
      <dgm:prSet presAssocID="{8468F45A-CCA0-4CF6-AC24-6371844082B9}" presName="parTx" presStyleLbl="revTx" presStyleIdx="3" presStyleCnt="7">
        <dgm:presLayoutVars>
          <dgm:chMax val="0"/>
          <dgm:chPref val="0"/>
        </dgm:presLayoutVars>
      </dgm:prSet>
      <dgm:spPr/>
    </dgm:pt>
    <dgm:pt modelId="{18767A42-95AA-4967-811B-9AC47D741260}" type="pres">
      <dgm:prSet presAssocID="{8478DD03-3755-481A-8EA5-E2E3F18D34C5}" presName="sibTrans" presStyleCnt="0"/>
      <dgm:spPr/>
    </dgm:pt>
    <dgm:pt modelId="{2284711D-F129-4FA6-9B75-27BCC02480EF}" type="pres">
      <dgm:prSet presAssocID="{25F0D74F-3775-4ABC-908A-D1479D4F15CC}" presName="compNode" presStyleCnt="0"/>
      <dgm:spPr/>
    </dgm:pt>
    <dgm:pt modelId="{46D54C7C-4CA4-4ECC-898E-CE3AF7B5CC49}" type="pres">
      <dgm:prSet presAssocID="{25F0D74F-3775-4ABC-908A-D1479D4F15CC}" presName="bgRect" presStyleLbl="bgShp" presStyleIdx="4" presStyleCnt="7"/>
      <dgm:spPr/>
    </dgm:pt>
    <dgm:pt modelId="{7B4A2186-405D-4A25-8146-435473AE7883}" type="pres">
      <dgm:prSet presAssocID="{25F0D74F-3775-4ABC-908A-D1479D4F15C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CF437134-142E-4DC3-A317-A935EFE74125}" type="pres">
      <dgm:prSet presAssocID="{25F0D74F-3775-4ABC-908A-D1479D4F15CC}" presName="spaceRect" presStyleCnt="0"/>
      <dgm:spPr/>
    </dgm:pt>
    <dgm:pt modelId="{5F53F197-CD43-4AFF-BE67-8D9000AB4F6C}" type="pres">
      <dgm:prSet presAssocID="{25F0D74F-3775-4ABC-908A-D1479D4F15CC}" presName="parTx" presStyleLbl="revTx" presStyleIdx="4" presStyleCnt="7">
        <dgm:presLayoutVars>
          <dgm:chMax val="0"/>
          <dgm:chPref val="0"/>
        </dgm:presLayoutVars>
      </dgm:prSet>
      <dgm:spPr/>
    </dgm:pt>
    <dgm:pt modelId="{FAB44549-F166-46B5-A4C6-E0B001B6A001}" type="pres">
      <dgm:prSet presAssocID="{DEC624BA-B1F8-4A35-AB5B-33F1E53DD066}" presName="sibTrans" presStyleCnt="0"/>
      <dgm:spPr/>
    </dgm:pt>
    <dgm:pt modelId="{272277C0-F04C-49D0-9BD8-5C54E6261900}" type="pres">
      <dgm:prSet presAssocID="{F62762D1-0B76-4225-90BA-76DF656571D5}" presName="compNode" presStyleCnt="0"/>
      <dgm:spPr/>
    </dgm:pt>
    <dgm:pt modelId="{24ECDFC0-73F7-467F-8A43-7FD8A967ADA9}" type="pres">
      <dgm:prSet presAssocID="{F62762D1-0B76-4225-90BA-76DF656571D5}" presName="bgRect" presStyleLbl="bgShp" presStyleIdx="5" presStyleCnt="7"/>
      <dgm:spPr/>
    </dgm:pt>
    <dgm:pt modelId="{6182F5CB-1F6B-4F34-A8DD-A6754CD77786}" type="pres">
      <dgm:prSet presAssocID="{F62762D1-0B76-4225-90BA-76DF656571D5}"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86139CA2-F919-4B2E-BABE-520338116AE8}" type="pres">
      <dgm:prSet presAssocID="{F62762D1-0B76-4225-90BA-76DF656571D5}" presName="spaceRect" presStyleCnt="0"/>
      <dgm:spPr/>
    </dgm:pt>
    <dgm:pt modelId="{54EE7E0C-AC54-4463-8B3D-C27209647F29}" type="pres">
      <dgm:prSet presAssocID="{F62762D1-0B76-4225-90BA-76DF656571D5}" presName="parTx" presStyleLbl="revTx" presStyleIdx="5" presStyleCnt="7">
        <dgm:presLayoutVars>
          <dgm:chMax val="0"/>
          <dgm:chPref val="0"/>
        </dgm:presLayoutVars>
      </dgm:prSet>
      <dgm:spPr/>
    </dgm:pt>
    <dgm:pt modelId="{7DD6CC06-F5FB-4EC4-879C-5709C0477572}" type="pres">
      <dgm:prSet presAssocID="{9827C2C6-DED2-45A6-9113-E0F30066EF64}" presName="sibTrans" presStyleCnt="0"/>
      <dgm:spPr/>
    </dgm:pt>
    <dgm:pt modelId="{74A1A6ED-BA2B-48F4-A8A2-567AFC38EF4A}" type="pres">
      <dgm:prSet presAssocID="{0F4BAB41-3A5B-407C-A21B-C70EC0301069}" presName="compNode" presStyleCnt="0"/>
      <dgm:spPr/>
    </dgm:pt>
    <dgm:pt modelId="{6E8C83F3-4DC4-4710-95DC-3C736B7FCA3F}" type="pres">
      <dgm:prSet presAssocID="{0F4BAB41-3A5B-407C-A21B-C70EC0301069}" presName="bgRect" presStyleLbl="bgShp" presStyleIdx="6" presStyleCnt="7"/>
      <dgm:spPr/>
    </dgm:pt>
    <dgm:pt modelId="{F304342E-6B6D-4137-8B63-AD33CC86163B}" type="pres">
      <dgm:prSet presAssocID="{0F4BAB41-3A5B-407C-A21B-C70EC030106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omputer"/>
        </a:ext>
      </dgm:extLst>
    </dgm:pt>
    <dgm:pt modelId="{ADB1118C-C7D6-4E53-8B12-788BB8A9AE8E}" type="pres">
      <dgm:prSet presAssocID="{0F4BAB41-3A5B-407C-A21B-C70EC0301069}" presName="spaceRect" presStyleCnt="0"/>
      <dgm:spPr/>
    </dgm:pt>
    <dgm:pt modelId="{6F0EB267-0106-46E5-8F3A-7D79110E6676}" type="pres">
      <dgm:prSet presAssocID="{0F4BAB41-3A5B-407C-A21B-C70EC0301069}" presName="parTx" presStyleLbl="revTx" presStyleIdx="6" presStyleCnt="7">
        <dgm:presLayoutVars>
          <dgm:chMax val="0"/>
          <dgm:chPref val="0"/>
        </dgm:presLayoutVars>
      </dgm:prSet>
      <dgm:spPr/>
    </dgm:pt>
  </dgm:ptLst>
  <dgm:cxnLst>
    <dgm:cxn modelId="{732D5D1F-F4B8-457D-9F53-57FA0D5DFA3C}" type="presOf" srcId="{0F4BAB41-3A5B-407C-A21B-C70EC0301069}" destId="{6F0EB267-0106-46E5-8F3A-7D79110E6676}" srcOrd="0" destOrd="0" presId="urn:microsoft.com/office/officeart/2018/2/layout/IconVerticalSolidList"/>
    <dgm:cxn modelId="{E5B74D2A-4DD0-4994-959A-662C083850B3}" srcId="{907CCD77-63C6-4C5E-8CAB-078EE5A4FAC5}" destId="{0F4BAB41-3A5B-407C-A21B-C70EC0301069}" srcOrd="6" destOrd="0" parTransId="{31FD1EFC-99E9-40D5-8371-C6CF665808E9}" sibTransId="{C6BE815C-1E42-493A-BE04-23D036B76D8A}"/>
    <dgm:cxn modelId="{4FE78F32-5DC8-426D-9413-A3BE89F1A5FD}" type="presOf" srcId="{96A52DA5-2AC7-4FB2-AEC7-CFB581DB77C7}" destId="{6F9904F4-83D6-4097-9503-ABA827B57140}" srcOrd="0" destOrd="0" presId="urn:microsoft.com/office/officeart/2018/2/layout/IconVerticalSolidList"/>
    <dgm:cxn modelId="{C959863B-F8EC-4173-965E-F867BD4327E4}" type="presOf" srcId="{25F0D74F-3775-4ABC-908A-D1479D4F15CC}" destId="{5F53F197-CD43-4AFF-BE67-8D9000AB4F6C}" srcOrd="0" destOrd="0" presId="urn:microsoft.com/office/officeart/2018/2/layout/IconVerticalSolidList"/>
    <dgm:cxn modelId="{E61D0E3E-FB59-4F4F-8424-FBE65B44A62E}" type="presOf" srcId="{8468F45A-CCA0-4CF6-AC24-6371844082B9}" destId="{621A329F-00E9-4A56-A596-9E66C42CDDB1}" srcOrd="0" destOrd="0" presId="urn:microsoft.com/office/officeart/2018/2/layout/IconVerticalSolidList"/>
    <dgm:cxn modelId="{E20DE740-E844-4E62-91E4-0311494A09F1}" srcId="{907CCD77-63C6-4C5E-8CAB-078EE5A4FAC5}" destId="{7443AAB6-CA7D-4885-8D9B-5802D1385DB9}" srcOrd="0" destOrd="0" parTransId="{E0BCD310-7074-4F5C-B61E-B1D5CA190C7E}" sibTransId="{62120466-6E88-4C62-B38D-5B35B6B047BD}"/>
    <dgm:cxn modelId="{C253DC42-B82B-4895-9787-3D6B60B4E186}" type="presOf" srcId="{907CCD77-63C6-4C5E-8CAB-078EE5A4FAC5}" destId="{E2BD4990-EB6C-454B-B2A6-41A2E484E422}" srcOrd="0" destOrd="0" presId="urn:microsoft.com/office/officeart/2018/2/layout/IconVerticalSolidList"/>
    <dgm:cxn modelId="{FF45EF68-4F5E-4C08-A006-8CD8840246C3}" srcId="{907CCD77-63C6-4C5E-8CAB-078EE5A4FAC5}" destId="{25F0D74F-3775-4ABC-908A-D1479D4F15CC}" srcOrd="4" destOrd="0" parTransId="{50E4E6C5-1959-4607-B8BC-FD062B121F53}" sibTransId="{DEC624BA-B1F8-4A35-AB5B-33F1E53DD066}"/>
    <dgm:cxn modelId="{9A9FC449-97CE-453F-9B00-8F76577B202D}" type="presOf" srcId="{5CFFB572-6092-441A-B87F-0D2C7E9A0306}" destId="{238D025D-5778-4F57-8E60-9DDC2CD1A272}" srcOrd="0" destOrd="0" presId="urn:microsoft.com/office/officeart/2018/2/layout/IconVerticalSolidList"/>
    <dgm:cxn modelId="{87F28082-15C0-460E-B2B8-247ED5B2972F}" type="presOf" srcId="{F62762D1-0B76-4225-90BA-76DF656571D5}" destId="{54EE7E0C-AC54-4463-8B3D-C27209647F29}" srcOrd="0" destOrd="0" presId="urn:microsoft.com/office/officeart/2018/2/layout/IconVerticalSolidList"/>
    <dgm:cxn modelId="{69D43593-1BE9-4E16-B59E-43BF45A9EB88}" srcId="{907CCD77-63C6-4C5E-8CAB-078EE5A4FAC5}" destId="{96A52DA5-2AC7-4FB2-AEC7-CFB581DB77C7}" srcOrd="2" destOrd="0" parTransId="{8ABB9D91-6339-4048-A878-87D1D5FA9739}" sibTransId="{6DA0AAB6-D695-487B-9978-4A73CCCC3810}"/>
    <dgm:cxn modelId="{988DABC2-19FF-4F6B-9B32-42DB2B275349}" srcId="{907CCD77-63C6-4C5E-8CAB-078EE5A4FAC5}" destId="{8468F45A-CCA0-4CF6-AC24-6371844082B9}" srcOrd="3" destOrd="0" parTransId="{AD7DEDE2-2800-42C1-A200-74B7FB4F519D}" sibTransId="{8478DD03-3755-481A-8EA5-E2E3F18D34C5}"/>
    <dgm:cxn modelId="{4C9520D4-6EF2-4BA4-9C1E-72A94E7D890D}" type="presOf" srcId="{7443AAB6-CA7D-4885-8D9B-5802D1385DB9}" destId="{0C29AC01-E500-42C9-A539-6BEC4BACEBC1}" srcOrd="0" destOrd="0" presId="urn:microsoft.com/office/officeart/2018/2/layout/IconVerticalSolidList"/>
    <dgm:cxn modelId="{09C73AE6-1327-4A0C-934C-2C3258F590AA}" srcId="{907CCD77-63C6-4C5E-8CAB-078EE5A4FAC5}" destId="{F62762D1-0B76-4225-90BA-76DF656571D5}" srcOrd="5" destOrd="0" parTransId="{9E46AF3A-EF16-4EAC-A15D-3C774292D857}" sibTransId="{9827C2C6-DED2-45A6-9113-E0F30066EF64}"/>
    <dgm:cxn modelId="{6D2C5BEA-A2CC-4F74-8A33-B3F137F472EA}" srcId="{907CCD77-63C6-4C5E-8CAB-078EE5A4FAC5}" destId="{5CFFB572-6092-441A-B87F-0D2C7E9A0306}" srcOrd="1" destOrd="0" parTransId="{101F3DCF-560A-4A64-BB3B-48500FC8F7C6}" sibTransId="{D5DF9023-AF35-4D6B-9C0A-3537883E334E}"/>
    <dgm:cxn modelId="{5C2F90E3-B4D5-4EAA-A98D-EAAA2CE1F897}" type="presParOf" srcId="{E2BD4990-EB6C-454B-B2A6-41A2E484E422}" destId="{C1F8F20A-4334-4236-B8BD-C757C5FBE950}" srcOrd="0" destOrd="0" presId="urn:microsoft.com/office/officeart/2018/2/layout/IconVerticalSolidList"/>
    <dgm:cxn modelId="{BF11A2E6-5F3F-4565-A9B7-92ED7873CFB8}" type="presParOf" srcId="{C1F8F20A-4334-4236-B8BD-C757C5FBE950}" destId="{FE7B0B46-C6A4-406C-9E13-B0CFA1A38F9C}" srcOrd="0" destOrd="0" presId="urn:microsoft.com/office/officeart/2018/2/layout/IconVerticalSolidList"/>
    <dgm:cxn modelId="{F6034D86-201A-43CD-B585-86473DF7F43C}" type="presParOf" srcId="{C1F8F20A-4334-4236-B8BD-C757C5FBE950}" destId="{08ECBBDA-F510-416B-8966-4C3D0BCF6650}" srcOrd="1" destOrd="0" presId="urn:microsoft.com/office/officeart/2018/2/layout/IconVerticalSolidList"/>
    <dgm:cxn modelId="{6A6702CB-2D8D-4675-8800-57F7B1FC53E7}" type="presParOf" srcId="{C1F8F20A-4334-4236-B8BD-C757C5FBE950}" destId="{27607C5D-6A06-4B0F-8E24-8482A4C9F04F}" srcOrd="2" destOrd="0" presId="urn:microsoft.com/office/officeart/2018/2/layout/IconVerticalSolidList"/>
    <dgm:cxn modelId="{0CC64A1F-C797-4816-A624-0EA24D415C68}" type="presParOf" srcId="{C1F8F20A-4334-4236-B8BD-C757C5FBE950}" destId="{0C29AC01-E500-42C9-A539-6BEC4BACEBC1}" srcOrd="3" destOrd="0" presId="urn:microsoft.com/office/officeart/2018/2/layout/IconVerticalSolidList"/>
    <dgm:cxn modelId="{0CC53359-A22F-402E-A87F-8367781246FF}" type="presParOf" srcId="{E2BD4990-EB6C-454B-B2A6-41A2E484E422}" destId="{B43C487B-BC33-49D4-801F-7BCC08258A52}" srcOrd="1" destOrd="0" presId="urn:microsoft.com/office/officeart/2018/2/layout/IconVerticalSolidList"/>
    <dgm:cxn modelId="{62BC043C-B5F8-44DA-A01B-86DBE4B74967}" type="presParOf" srcId="{E2BD4990-EB6C-454B-B2A6-41A2E484E422}" destId="{E524E88C-FA86-4795-B4DB-B67788951C9C}" srcOrd="2" destOrd="0" presId="urn:microsoft.com/office/officeart/2018/2/layout/IconVerticalSolidList"/>
    <dgm:cxn modelId="{34168643-553F-45AC-9429-F5E3DF937587}" type="presParOf" srcId="{E524E88C-FA86-4795-B4DB-B67788951C9C}" destId="{CAAEE14F-B0CC-4D17-937E-67D5DE9C56C0}" srcOrd="0" destOrd="0" presId="urn:microsoft.com/office/officeart/2018/2/layout/IconVerticalSolidList"/>
    <dgm:cxn modelId="{1D471084-3050-464D-ADD4-BB25EF5D8D1F}" type="presParOf" srcId="{E524E88C-FA86-4795-B4DB-B67788951C9C}" destId="{DC02BF22-A926-4186-98B8-B223BCEE1222}" srcOrd="1" destOrd="0" presId="urn:microsoft.com/office/officeart/2018/2/layout/IconVerticalSolidList"/>
    <dgm:cxn modelId="{972F1135-E50C-481F-B402-AA34D716081E}" type="presParOf" srcId="{E524E88C-FA86-4795-B4DB-B67788951C9C}" destId="{E13FD1F5-20B8-4F0D-9FEB-4ACA0078C14D}" srcOrd="2" destOrd="0" presId="urn:microsoft.com/office/officeart/2018/2/layout/IconVerticalSolidList"/>
    <dgm:cxn modelId="{D47BE418-D260-473B-9F12-221C8459C2D8}" type="presParOf" srcId="{E524E88C-FA86-4795-B4DB-B67788951C9C}" destId="{238D025D-5778-4F57-8E60-9DDC2CD1A272}" srcOrd="3" destOrd="0" presId="urn:microsoft.com/office/officeart/2018/2/layout/IconVerticalSolidList"/>
    <dgm:cxn modelId="{52CFC22F-9175-4B56-A862-2E0850CA88F4}" type="presParOf" srcId="{E2BD4990-EB6C-454B-B2A6-41A2E484E422}" destId="{EBC242A1-C487-479B-B8F8-4842FE66CE87}" srcOrd="3" destOrd="0" presId="urn:microsoft.com/office/officeart/2018/2/layout/IconVerticalSolidList"/>
    <dgm:cxn modelId="{C23422AE-F654-4803-9360-5281CED1055A}" type="presParOf" srcId="{E2BD4990-EB6C-454B-B2A6-41A2E484E422}" destId="{B36BBB54-ED82-4CF1-A2B3-FC684C362317}" srcOrd="4" destOrd="0" presId="urn:microsoft.com/office/officeart/2018/2/layout/IconVerticalSolidList"/>
    <dgm:cxn modelId="{30FA2625-1841-4D63-B5D3-A5E3D0AB060D}" type="presParOf" srcId="{B36BBB54-ED82-4CF1-A2B3-FC684C362317}" destId="{F12694C4-9B43-4121-A523-2C0091CC6332}" srcOrd="0" destOrd="0" presId="urn:microsoft.com/office/officeart/2018/2/layout/IconVerticalSolidList"/>
    <dgm:cxn modelId="{D665755C-25F8-4482-9BD9-3F52D7EB3CEF}" type="presParOf" srcId="{B36BBB54-ED82-4CF1-A2B3-FC684C362317}" destId="{2485B326-724B-4A4C-A781-B181EF8E5DEC}" srcOrd="1" destOrd="0" presId="urn:microsoft.com/office/officeart/2018/2/layout/IconVerticalSolidList"/>
    <dgm:cxn modelId="{21D540E2-DFA7-431C-A1FD-FCF30B32E591}" type="presParOf" srcId="{B36BBB54-ED82-4CF1-A2B3-FC684C362317}" destId="{FC31406B-37CF-41C0-9D54-9325F554CC07}" srcOrd="2" destOrd="0" presId="urn:microsoft.com/office/officeart/2018/2/layout/IconVerticalSolidList"/>
    <dgm:cxn modelId="{529EED8A-B3A9-4956-907B-1D2DE2DDF05B}" type="presParOf" srcId="{B36BBB54-ED82-4CF1-A2B3-FC684C362317}" destId="{6F9904F4-83D6-4097-9503-ABA827B57140}" srcOrd="3" destOrd="0" presId="urn:microsoft.com/office/officeart/2018/2/layout/IconVerticalSolidList"/>
    <dgm:cxn modelId="{6A9D2532-A101-4A2A-9DA4-CFA26583946C}" type="presParOf" srcId="{E2BD4990-EB6C-454B-B2A6-41A2E484E422}" destId="{6066EF80-BBAE-484D-B706-AD5E5EFBB7D9}" srcOrd="5" destOrd="0" presId="urn:microsoft.com/office/officeart/2018/2/layout/IconVerticalSolidList"/>
    <dgm:cxn modelId="{844A4FC7-1BAD-4047-A7D3-E16A5C9BC2B7}" type="presParOf" srcId="{E2BD4990-EB6C-454B-B2A6-41A2E484E422}" destId="{1DAFAF34-127F-4AEB-85DA-6C031C9D6DA2}" srcOrd="6" destOrd="0" presId="urn:microsoft.com/office/officeart/2018/2/layout/IconVerticalSolidList"/>
    <dgm:cxn modelId="{4701E5CF-3B68-4C1D-A02C-88CFE8C4CB3C}" type="presParOf" srcId="{1DAFAF34-127F-4AEB-85DA-6C031C9D6DA2}" destId="{72227C58-C2D9-4727-8C06-A66D13914505}" srcOrd="0" destOrd="0" presId="urn:microsoft.com/office/officeart/2018/2/layout/IconVerticalSolidList"/>
    <dgm:cxn modelId="{D68C9235-6B27-473C-B8F6-B58E9A60679C}" type="presParOf" srcId="{1DAFAF34-127F-4AEB-85DA-6C031C9D6DA2}" destId="{444C8A17-9656-4FCD-9A19-C4AF7CCB0F02}" srcOrd="1" destOrd="0" presId="urn:microsoft.com/office/officeart/2018/2/layout/IconVerticalSolidList"/>
    <dgm:cxn modelId="{8F2D8D89-6818-4239-8042-810CD27D44EF}" type="presParOf" srcId="{1DAFAF34-127F-4AEB-85DA-6C031C9D6DA2}" destId="{4420254A-899A-431D-A1E6-A56446A9D67C}" srcOrd="2" destOrd="0" presId="urn:microsoft.com/office/officeart/2018/2/layout/IconVerticalSolidList"/>
    <dgm:cxn modelId="{8BB6EE4C-B5AB-4919-BDCE-185A9A1167D4}" type="presParOf" srcId="{1DAFAF34-127F-4AEB-85DA-6C031C9D6DA2}" destId="{621A329F-00E9-4A56-A596-9E66C42CDDB1}" srcOrd="3" destOrd="0" presId="urn:microsoft.com/office/officeart/2018/2/layout/IconVerticalSolidList"/>
    <dgm:cxn modelId="{51BB6FEE-19C2-4F53-AFE1-7311378C298F}" type="presParOf" srcId="{E2BD4990-EB6C-454B-B2A6-41A2E484E422}" destId="{18767A42-95AA-4967-811B-9AC47D741260}" srcOrd="7" destOrd="0" presId="urn:microsoft.com/office/officeart/2018/2/layout/IconVerticalSolidList"/>
    <dgm:cxn modelId="{E25600B7-1D73-46BB-B097-5EF1636D0543}" type="presParOf" srcId="{E2BD4990-EB6C-454B-B2A6-41A2E484E422}" destId="{2284711D-F129-4FA6-9B75-27BCC02480EF}" srcOrd="8" destOrd="0" presId="urn:microsoft.com/office/officeart/2018/2/layout/IconVerticalSolidList"/>
    <dgm:cxn modelId="{3BEECF70-32B3-4446-8E16-D068BA606FD2}" type="presParOf" srcId="{2284711D-F129-4FA6-9B75-27BCC02480EF}" destId="{46D54C7C-4CA4-4ECC-898E-CE3AF7B5CC49}" srcOrd="0" destOrd="0" presId="urn:microsoft.com/office/officeart/2018/2/layout/IconVerticalSolidList"/>
    <dgm:cxn modelId="{3FD23D89-895C-441B-B039-3DDD82A22BEF}" type="presParOf" srcId="{2284711D-F129-4FA6-9B75-27BCC02480EF}" destId="{7B4A2186-405D-4A25-8146-435473AE7883}" srcOrd="1" destOrd="0" presId="urn:microsoft.com/office/officeart/2018/2/layout/IconVerticalSolidList"/>
    <dgm:cxn modelId="{112D52E2-53AA-46DD-92A2-4758480B7CCA}" type="presParOf" srcId="{2284711D-F129-4FA6-9B75-27BCC02480EF}" destId="{CF437134-142E-4DC3-A317-A935EFE74125}" srcOrd="2" destOrd="0" presId="urn:microsoft.com/office/officeart/2018/2/layout/IconVerticalSolidList"/>
    <dgm:cxn modelId="{5BB075D0-39D4-480D-BCCD-835A6ABBF0B7}" type="presParOf" srcId="{2284711D-F129-4FA6-9B75-27BCC02480EF}" destId="{5F53F197-CD43-4AFF-BE67-8D9000AB4F6C}" srcOrd="3" destOrd="0" presId="urn:microsoft.com/office/officeart/2018/2/layout/IconVerticalSolidList"/>
    <dgm:cxn modelId="{ED6CC6CF-B919-4E5B-AC81-600B91685360}" type="presParOf" srcId="{E2BD4990-EB6C-454B-B2A6-41A2E484E422}" destId="{FAB44549-F166-46B5-A4C6-E0B001B6A001}" srcOrd="9" destOrd="0" presId="urn:microsoft.com/office/officeart/2018/2/layout/IconVerticalSolidList"/>
    <dgm:cxn modelId="{28F48F8C-35E2-4331-ABF6-20CA635EA5C2}" type="presParOf" srcId="{E2BD4990-EB6C-454B-B2A6-41A2E484E422}" destId="{272277C0-F04C-49D0-9BD8-5C54E6261900}" srcOrd="10" destOrd="0" presId="urn:microsoft.com/office/officeart/2018/2/layout/IconVerticalSolidList"/>
    <dgm:cxn modelId="{E613CF9F-FDA5-4E88-AB4D-79E293564683}" type="presParOf" srcId="{272277C0-F04C-49D0-9BD8-5C54E6261900}" destId="{24ECDFC0-73F7-467F-8A43-7FD8A967ADA9}" srcOrd="0" destOrd="0" presId="urn:microsoft.com/office/officeart/2018/2/layout/IconVerticalSolidList"/>
    <dgm:cxn modelId="{0DFC0887-5452-4741-AB58-E8BC568F746C}" type="presParOf" srcId="{272277C0-F04C-49D0-9BD8-5C54E6261900}" destId="{6182F5CB-1F6B-4F34-A8DD-A6754CD77786}" srcOrd="1" destOrd="0" presId="urn:microsoft.com/office/officeart/2018/2/layout/IconVerticalSolidList"/>
    <dgm:cxn modelId="{708EB5D5-0FFD-4F0C-AC38-81A8E9A34EEC}" type="presParOf" srcId="{272277C0-F04C-49D0-9BD8-5C54E6261900}" destId="{86139CA2-F919-4B2E-BABE-520338116AE8}" srcOrd="2" destOrd="0" presId="urn:microsoft.com/office/officeart/2018/2/layout/IconVerticalSolidList"/>
    <dgm:cxn modelId="{677F4BBC-7298-4E14-A02E-B864E963B04C}" type="presParOf" srcId="{272277C0-F04C-49D0-9BD8-5C54E6261900}" destId="{54EE7E0C-AC54-4463-8B3D-C27209647F29}" srcOrd="3" destOrd="0" presId="urn:microsoft.com/office/officeart/2018/2/layout/IconVerticalSolidList"/>
    <dgm:cxn modelId="{4D4A3251-E6DA-410A-8DC6-BC5DBCCB3C27}" type="presParOf" srcId="{E2BD4990-EB6C-454B-B2A6-41A2E484E422}" destId="{7DD6CC06-F5FB-4EC4-879C-5709C0477572}" srcOrd="11" destOrd="0" presId="urn:microsoft.com/office/officeart/2018/2/layout/IconVerticalSolidList"/>
    <dgm:cxn modelId="{BDB79105-BBD2-45ED-91A8-DCEBE7B377AC}" type="presParOf" srcId="{E2BD4990-EB6C-454B-B2A6-41A2E484E422}" destId="{74A1A6ED-BA2B-48F4-A8A2-567AFC38EF4A}" srcOrd="12" destOrd="0" presId="urn:microsoft.com/office/officeart/2018/2/layout/IconVerticalSolidList"/>
    <dgm:cxn modelId="{45AF1BDB-0A94-42F4-A32E-36B66E280267}" type="presParOf" srcId="{74A1A6ED-BA2B-48F4-A8A2-567AFC38EF4A}" destId="{6E8C83F3-4DC4-4710-95DC-3C736B7FCA3F}" srcOrd="0" destOrd="0" presId="urn:microsoft.com/office/officeart/2018/2/layout/IconVerticalSolidList"/>
    <dgm:cxn modelId="{A2D9B474-14FF-45D2-A40C-B6EA0D6DCCBD}" type="presParOf" srcId="{74A1A6ED-BA2B-48F4-A8A2-567AFC38EF4A}" destId="{F304342E-6B6D-4137-8B63-AD33CC86163B}" srcOrd="1" destOrd="0" presId="urn:microsoft.com/office/officeart/2018/2/layout/IconVerticalSolidList"/>
    <dgm:cxn modelId="{0F254CDB-9DBE-47C7-9223-91FEADBDE86D}" type="presParOf" srcId="{74A1A6ED-BA2B-48F4-A8A2-567AFC38EF4A}" destId="{ADB1118C-C7D6-4E53-8B12-788BB8A9AE8E}" srcOrd="2" destOrd="0" presId="urn:microsoft.com/office/officeart/2018/2/layout/IconVerticalSolidList"/>
    <dgm:cxn modelId="{BFF391E9-1EEA-4911-ACBE-52D145A6E843}" type="presParOf" srcId="{74A1A6ED-BA2B-48F4-A8A2-567AFC38EF4A}" destId="{6F0EB267-0106-46E5-8F3A-7D79110E6676}"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51FE7-88ED-465F-BDDF-73F80760CF0D}">
      <dsp:nvSpPr>
        <dsp:cNvPr id="0" name=""/>
        <dsp:cNvSpPr/>
      </dsp:nvSpPr>
      <dsp:spPr>
        <a:xfrm>
          <a:off x="581501" y="2044"/>
          <a:ext cx="2779811" cy="166788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Drive down costs </a:t>
          </a:r>
        </a:p>
      </dsp:txBody>
      <dsp:txXfrm>
        <a:off x="581501" y="2044"/>
        <a:ext cx="2779811" cy="1667887"/>
      </dsp:txXfrm>
    </dsp:sp>
    <dsp:sp modelId="{73D745CB-472C-4452-8502-E491781B6C12}">
      <dsp:nvSpPr>
        <dsp:cNvPr id="0" name=""/>
        <dsp:cNvSpPr/>
      </dsp:nvSpPr>
      <dsp:spPr>
        <a:xfrm>
          <a:off x="3639294" y="2044"/>
          <a:ext cx="2779811" cy="1667887"/>
        </a:xfrm>
        <a:prstGeom prst="rect">
          <a:avLst/>
        </a:prstGeom>
        <a:solidFill>
          <a:schemeClr val="accent2">
            <a:hueOff val="-2930532"/>
            <a:satOff val="5119"/>
            <a:lumOff val="294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Accessibility Productivity </a:t>
          </a:r>
        </a:p>
      </dsp:txBody>
      <dsp:txXfrm>
        <a:off x="3639294" y="2044"/>
        <a:ext cx="2779811" cy="1667887"/>
      </dsp:txXfrm>
    </dsp:sp>
    <dsp:sp modelId="{E4177442-8B31-453A-A9AA-3866AF324384}">
      <dsp:nvSpPr>
        <dsp:cNvPr id="0" name=""/>
        <dsp:cNvSpPr/>
      </dsp:nvSpPr>
      <dsp:spPr>
        <a:xfrm>
          <a:off x="6697087" y="2044"/>
          <a:ext cx="2779811" cy="1667887"/>
        </a:xfrm>
        <a:prstGeom prst="rect">
          <a:avLst/>
        </a:prstGeom>
        <a:solidFill>
          <a:schemeClr val="accent2">
            <a:hueOff val="-5861063"/>
            <a:satOff val="10237"/>
            <a:lumOff val="5882"/>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Scalability </a:t>
          </a:r>
        </a:p>
      </dsp:txBody>
      <dsp:txXfrm>
        <a:off x="6697087" y="2044"/>
        <a:ext cx="2779811" cy="1667887"/>
      </dsp:txXfrm>
    </dsp:sp>
    <dsp:sp modelId="{7BE1733F-1612-4F56-9493-15A862678724}">
      <dsp:nvSpPr>
        <dsp:cNvPr id="0" name=""/>
        <dsp:cNvSpPr/>
      </dsp:nvSpPr>
      <dsp:spPr>
        <a:xfrm>
          <a:off x="581501" y="1947913"/>
          <a:ext cx="2779811" cy="1667887"/>
        </a:xfrm>
        <a:prstGeom prst="rect">
          <a:avLst/>
        </a:prstGeom>
        <a:solidFill>
          <a:schemeClr val="accent2">
            <a:hueOff val="-8791595"/>
            <a:satOff val="15356"/>
            <a:lumOff val="882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Access to automatic updates </a:t>
          </a:r>
        </a:p>
      </dsp:txBody>
      <dsp:txXfrm>
        <a:off x="581501" y="1947913"/>
        <a:ext cx="2779811" cy="1667887"/>
      </dsp:txXfrm>
    </dsp:sp>
    <dsp:sp modelId="{D0C19162-2FB5-4524-A07D-FDC97F914DDA}">
      <dsp:nvSpPr>
        <dsp:cNvPr id="0" name=""/>
        <dsp:cNvSpPr/>
      </dsp:nvSpPr>
      <dsp:spPr>
        <a:xfrm>
          <a:off x="3639294" y="1947913"/>
          <a:ext cx="2779811" cy="1667887"/>
        </a:xfrm>
        <a:prstGeom prst="rect">
          <a:avLst/>
        </a:prstGeom>
        <a:solidFill>
          <a:schemeClr val="accent2">
            <a:hueOff val="-11722126"/>
            <a:satOff val="20474"/>
            <a:lumOff val="11765"/>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Business Continuity (Back up &amp; Recovery) </a:t>
          </a:r>
        </a:p>
      </dsp:txBody>
      <dsp:txXfrm>
        <a:off x="3639294" y="1947913"/>
        <a:ext cx="2779811" cy="1667887"/>
      </dsp:txXfrm>
    </dsp:sp>
    <dsp:sp modelId="{0421E083-654E-4B59-9583-7C78928D1B36}">
      <dsp:nvSpPr>
        <dsp:cNvPr id="0" name=""/>
        <dsp:cNvSpPr/>
      </dsp:nvSpPr>
      <dsp:spPr>
        <a:xfrm>
          <a:off x="6697087" y="1947913"/>
          <a:ext cx="2779811" cy="1667887"/>
        </a:xfrm>
        <a:prstGeom prst="rect">
          <a:avLst/>
        </a:prstGeom>
        <a:solidFill>
          <a:schemeClr val="accent2">
            <a:hueOff val="-14652658"/>
            <a:satOff val="25593"/>
            <a:lumOff val="1470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Pay structure</a:t>
          </a:r>
        </a:p>
      </dsp:txBody>
      <dsp:txXfrm>
        <a:off x="6697087" y="1947913"/>
        <a:ext cx="2779811" cy="16678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648719-8E46-4FE5-BAAD-5D59619BA5BF}">
      <dsp:nvSpPr>
        <dsp:cNvPr id="0" name=""/>
        <dsp:cNvSpPr/>
      </dsp:nvSpPr>
      <dsp:spPr>
        <a:xfrm>
          <a:off x="0" y="494"/>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71CEC1-A077-4313-BE7A-0087C9802DA4}">
      <dsp:nvSpPr>
        <dsp:cNvPr id="0" name=""/>
        <dsp:cNvSpPr/>
      </dsp:nvSpPr>
      <dsp:spPr>
        <a:xfrm>
          <a:off x="0" y="494"/>
          <a:ext cx="10058399" cy="809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On Demand Self Service </a:t>
          </a:r>
        </a:p>
      </dsp:txBody>
      <dsp:txXfrm>
        <a:off x="0" y="494"/>
        <a:ext cx="10058399" cy="809960"/>
      </dsp:txXfrm>
    </dsp:sp>
    <dsp:sp modelId="{B9A7736D-CF52-4848-81BC-0F0628727D7A}">
      <dsp:nvSpPr>
        <dsp:cNvPr id="0" name=""/>
        <dsp:cNvSpPr/>
      </dsp:nvSpPr>
      <dsp:spPr>
        <a:xfrm>
          <a:off x="0" y="810455"/>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DE5EBB-3204-4666-867F-11BCF146D306}">
      <dsp:nvSpPr>
        <dsp:cNvPr id="0" name=""/>
        <dsp:cNvSpPr/>
      </dsp:nvSpPr>
      <dsp:spPr>
        <a:xfrm>
          <a:off x="0" y="810455"/>
          <a:ext cx="10058399" cy="809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Broad network access </a:t>
          </a:r>
        </a:p>
      </dsp:txBody>
      <dsp:txXfrm>
        <a:off x="0" y="810455"/>
        <a:ext cx="10058399" cy="809960"/>
      </dsp:txXfrm>
    </dsp:sp>
    <dsp:sp modelId="{A1B32836-352D-4289-ADEC-43E47EC41038}">
      <dsp:nvSpPr>
        <dsp:cNvPr id="0" name=""/>
        <dsp:cNvSpPr/>
      </dsp:nvSpPr>
      <dsp:spPr>
        <a:xfrm>
          <a:off x="0" y="1620415"/>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4B4675-E482-4D25-87B6-FAEB0BEEAF7C}">
      <dsp:nvSpPr>
        <dsp:cNvPr id="0" name=""/>
        <dsp:cNvSpPr/>
      </dsp:nvSpPr>
      <dsp:spPr>
        <a:xfrm>
          <a:off x="0" y="1620415"/>
          <a:ext cx="10058399" cy="809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Multi-Tenancy (Resource Pooling) </a:t>
          </a:r>
        </a:p>
      </dsp:txBody>
      <dsp:txXfrm>
        <a:off x="0" y="1620415"/>
        <a:ext cx="10058399" cy="809960"/>
      </dsp:txXfrm>
    </dsp:sp>
    <dsp:sp modelId="{6820B622-19DA-4B26-B668-1C82432E87B5}">
      <dsp:nvSpPr>
        <dsp:cNvPr id="0" name=""/>
        <dsp:cNvSpPr/>
      </dsp:nvSpPr>
      <dsp:spPr>
        <a:xfrm>
          <a:off x="0" y="2430376"/>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1136A1-3C80-42F2-A7B2-7D34CE662366}">
      <dsp:nvSpPr>
        <dsp:cNvPr id="0" name=""/>
        <dsp:cNvSpPr/>
      </dsp:nvSpPr>
      <dsp:spPr>
        <a:xfrm>
          <a:off x="0" y="2430376"/>
          <a:ext cx="10058399" cy="809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a:t>Rapid Elasticity </a:t>
          </a:r>
        </a:p>
      </dsp:txBody>
      <dsp:txXfrm>
        <a:off x="0" y="2430376"/>
        <a:ext cx="10058399" cy="809960"/>
      </dsp:txXfrm>
    </dsp:sp>
    <dsp:sp modelId="{E89AE31D-3F5C-436D-9BE2-6C2E9E1C68FD}">
      <dsp:nvSpPr>
        <dsp:cNvPr id="0" name=""/>
        <dsp:cNvSpPr/>
      </dsp:nvSpPr>
      <dsp:spPr>
        <a:xfrm>
          <a:off x="0" y="3240336"/>
          <a:ext cx="10058399"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9832A-9147-4C33-BBD6-EE82E2878248}">
      <dsp:nvSpPr>
        <dsp:cNvPr id="0" name=""/>
        <dsp:cNvSpPr/>
      </dsp:nvSpPr>
      <dsp:spPr>
        <a:xfrm>
          <a:off x="0" y="3240336"/>
          <a:ext cx="10058399" cy="809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US" sz="3800" kern="1200" dirty="0"/>
            <a:t>Measured service</a:t>
          </a:r>
        </a:p>
      </dsp:txBody>
      <dsp:txXfrm>
        <a:off x="0" y="3240336"/>
        <a:ext cx="10058399" cy="809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E9441-0647-4180-A0B6-CEAEB829D12A}">
      <dsp:nvSpPr>
        <dsp:cNvPr id="0" name=""/>
        <dsp:cNvSpPr/>
      </dsp:nvSpPr>
      <dsp:spPr>
        <a:xfrm>
          <a:off x="4908626" y="1378777"/>
          <a:ext cx="2652608" cy="631200"/>
        </a:xfrm>
        <a:custGeom>
          <a:avLst/>
          <a:gdLst/>
          <a:ahLst/>
          <a:cxnLst/>
          <a:rect l="0" t="0" r="0" b="0"/>
          <a:pathLst>
            <a:path>
              <a:moveTo>
                <a:pt x="0" y="0"/>
              </a:moveTo>
              <a:lnTo>
                <a:pt x="0" y="430144"/>
              </a:lnTo>
              <a:lnTo>
                <a:pt x="2652608" y="430144"/>
              </a:lnTo>
              <a:lnTo>
                <a:pt x="2652608" y="631200"/>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042087-42B9-44A7-84E4-492EC3DB2307}">
      <dsp:nvSpPr>
        <dsp:cNvPr id="0" name=""/>
        <dsp:cNvSpPr/>
      </dsp:nvSpPr>
      <dsp:spPr>
        <a:xfrm>
          <a:off x="4862906" y="1378777"/>
          <a:ext cx="91440" cy="631200"/>
        </a:xfrm>
        <a:custGeom>
          <a:avLst/>
          <a:gdLst/>
          <a:ahLst/>
          <a:cxnLst/>
          <a:rect l="0" t="0" r="0" b="0"/>
          <a:pathLst>
            <a:path>
              <a:moveTo>
                <a:pt x="45720" y="0"/>
              </a:moveTo>
              <a:lnTo>
                <a:pt x="45720" y="631200"/>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919E15-7EBF-4308-9E8F-995254A5B43E}">
      <dsp:nvSpPr>
        <dsp:cNvPr id="0" name=""/>
        <dsp:cNvSpPr/>
      </dsp:nvSpPr>
      <dsp:spPr>
        <a:xfrm>
          <a:off x="2256018" y="1378777"/>
          <a:ext cx="2652608" cy="631200"/>
        </a:xfrm>
        <a:custGeom>
          <a:avLst/>
          <a:gdLst/>
          <a:ahLst/>
          <a:cxnLst/>
          <a:rect l="0" t="0" r="0" b="0"/>
          <a:pathLst>
            <a:path>
              <a:moveTo>
                <a:pt x="2652608" y="0"/>
              </a:moveTo>
              <a:lnTo>
                <a:pt x="2652608" y="430144"/>
              </a:lnTo>
              <a:lnTo>
                <a:pt x="0" y="430144"/>
              </a:lnTo>
              <a:lnTo>
                <a:pt x="0" y="631200"/>
              </a:lnTo>
            </a:path>
          </a:pathLst>
        </a:custGeom>
        <a:noFill/>
        <a:ln w="127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A0FBE5-B171-4C3F-9E50-F7C4A4DB3E3E}">
      <dsp:nvSpPr>
        <dsp:cNvPr id="0" name=""/>
        <dsp:cNvSpPr/>
      </dsp:nvSpPr>
      <dsp:spPr>
        <a:xfrm>
          <a:off x="3823468" y="627"/>
          <a:ext cx="2170315" cy="1378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C29D9F-7F42-41F5-80A8-2E8253184874}">
      <dsp:nvSpPr>
        <dsp:cNvPr id="0" name=""/>
        <dsp:cNvSpPr/>
      </dsp:nvSpPr>
      <dsp:spPr>
        <a:xfrm>
          <a:off x="4064615" y="229716"/>
          <a:ext cx="2170315" cy="13781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just" defTabSz="666750">
            <a:lnSpc>
              <a:spcPct val="90000"/>
            </a:lnSpc>
            <a:spcBef>
              <a:spcPct val="0"/>
            </a:spcBef>
            <a:spcAft>
              <a:spcPct val="35000"/>
            </a:spcAft>
            <a:buNone/>
          </a:pPr>
          <a:r>
            <a:rPr lang="en-US" sz="1500" kern="1200" dirty="0"/>
            <a:t>In the world of cloud computing, there are three different approaches to cloud-based services: </a:t>
          </a:r>
        </a:p>
      </dsp:txBody>
      <dsp:txXfrm>
        <a:off x="4104980" y="270081"/>
        <a:ext cx="2089585" cy="1297420"/>
      </dsp:txXfrm>
    </dsp:sp>
    <dsp:sp modelId="{5C72912E-7614-4254-AB22-9D058A2D4AEF}">
      <dsp:nvSpPr>
        <dsp:cNvPr id="0" name=""/>
        <dsp:cNvSpPr/>
      </dsp:nvSpPr>
      <dsp:spPr>
        <a:xfrm>
          <a:off x="1170860" y="2009978"/>
          <a:ext cx="2170315" cy="137815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AE2D91-D62D-4CA5-9A12-AEF563DF65BB}">
      <dsp:nvSpPr>
        <dsp:cNvPr id="0" name=""/>
        <dsp:cNvSpPr/>
      </dsp:nvSpPr>
      <dsp:spPr>
        <a:xfrm>
          <a:off x="1412006" y="2239067"/>
          <a:ext cx="2170315" cy="137815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Infrastructure as a Service (laas) </a:t>
          </a:r>
        </a:p>
      </dsp:txBody>
      <dsp:txXfrm>
        <a:off x="1452371" y="2279432"/>
        <a:ext cx="2089585" cy="1297420"/>
      </dsp:txXfrm>
    </dsp:sp>
    <dsp:sp modelId="{A4F621F0-A6F3-4A26-8E8C-960E13096AA9}">
      <dsp:nvSpPr>
        <dsp:cNvPr id="0" name=""/>
        <dsp:cNvSpPr/>
      </dsp:nvSpPr>
      <dsp:spPr>
        <a:xfrm>
          <a:off x="3823468" y="2009978"/>
          <a:ext cx="2170315" cy="137815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E56F2-88F3-4C97-B28B-CBB81D9B5D08}">
      <dsp:nvSpPr>
        <dsp:cNvPr id="0" name=""/>
        <dsp:cNvSpPr/>
      </dsp:nvSpPr>
      <dsp:spPr>
        <a:xfrm>
          <a:off x="4064615" y="2239067"/>
          <a:ext cx="2170315" cy="137815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Platform as a Service (PaaS) </a:t>
          </a:r>
        </a:p>
      </dsp:txBody>
      <dsp:txXfrm>
        <a:off x="4104980" y="2279432"/>
        <a:ext cx="2089585" cy="1297420"/>
      </dsp:txXfrm>
    </dsp:sp>
    <dsp:sp modelId="{ABF423D4-E248-4C75-9943-26BDD338CACB}">
      <dsp:nvSpPr>
        <dsp:cNvPr id="0" name=""/>
        <dsp:cNvSpPr/>
      </dsp:nvSpPr>
      <dsp:spPr>
        <a:xfrm>
          <a:off x="6476077" y="2009978"/>
          <a:ext cx="2170315" cy="137815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0147D6-71CF-4DB8-83A8-E49B7FB9BA42}">
      <dsp:nvSpPr>
        <dsp:cNvPr id="0" name=""/>
        <dsp:cNvSpPr/>
      </dsp:nvSpPr>
      <dsp:spPr>
        <a:xfrm>
          <a:off x="6717223" y="2239067"/>
          <a:ext cx="2170315" cy="137815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Software as a Service (SaaS)</a:t>
          </a:r>
        </a:p>
      </dsp:txBody>
      <dsp:txXfrm>
        <a:off x="6757588" y="2279432"/>
        <a:ext cx="2089585" cy="12974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B0B46-C6A4-406C-9E13-B0CFA1A38F9C}">
      <dsp:nvSpPr>
        <dsp:cNvPr id="0" name=""/>
        <dsp:cNvSpPr/>
      </dsp:nvSpPr>
      <dsp:spPr>
        <a:xfrm>
          <a:off x="0" y="477"/>
          <a:ext cx="6572250" cy="657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ECBBDA-F510-416B-8966-4C3D0BCF6650}">
      <dsp:nvSpPr>
        <dsp:cNvPr id="0" name=""/>
        <dsp:cNvSpPr/>
      </dsp:nvSpPr>
      <dsp:spPr>
        <a:xfrm>
          <a:off x="198833" y="148369"/>
          <a:ext cx="361514" cy="3615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29AC01-E500-42C9-A539-6BEC4BACEBC1}">
      <dsp:nvSpPr>
        <dsp:cNvPr id="0" name=""/>
        <dsp:cNvSpPr/>
      </dsp:nvSpPr>
      <dsp:spPr>
        <a:xfrm>
          <a:off x="759180" y="477"/>
          <a:ext cx="5813069" cy="65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4" tIns="69564" rIns="69564" bIns="69564" numCol="1" spcCol="1270" anchor="ctr" anchorCtr="0">
          <a:noAutofit/>
        </a:bodyPr>
        <a:lstStyle/>
        <a:p>
          <a:pPr marL="0" lvl="0" indent="0" algn="l" defTabSz="711200">
            <a:lnSpc>
              <a:spcPct val="90000"/>
            </a:lnSpc>
            <a:spcBef>
              <a:spcPct val="0"/>
            </a:spcBef>
            <a:spcAft>
              <a:spcPct val="35000"/>
            </a:spcAft>
            <a:buNone/>
          </a:pPr>
          <a:r>
            <a:rPr lang="en-US" sz="1600" kern="1200"/>
            <a:t>Its six layers are as follows: </a:t>
          </a:r>
        </a:p>
      </dsp:txBody>
      <dsp:txXfrm>
        <a:off x="759180" y="477"/>
        <a:ext cx="5813069" cy="657299"/>
      </dsp:txXfrm>
    </dsp:sp>
    <dsp:sp modelId="{CAAEE14F-B0CC-4D17-937E-67D5DE9C56C0}">
      <dsp:nvSpPr>
        <dsp:cNvPr id="0" name=""/>
        <dsp:cNvSpPr/>
      </dsp:nvSpPr>
      <dsp:spPr>
        <a:xfrm>
          <a:off x="0" y="822101"/>
          <a:ext cx="6572250" cy="657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02BF22-A926-4186-98B8-B223BCEE1222}">
      <dsp:nvSpPr>
        <dsp:cNvPr id="0" name=""/>
        <dsp:cNvSpPr/>
      </dsp:nvSpPr>
      <dsp:spPr>
        <a:xfrm>
          <a:off x="198833" y="969994"/>
          <a:ext cx="361514" cy="3615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38D025D-5778-4F57-8E60-9DDC2CD1A272}">
      <dsp:nvSpPr>
        <dsp:cNvPr id="0" name=""/>
        <dsp:cNvSpPr/>
      </dsp:nvSpPr>
      <dsp:spPr>
        <a:xfrm>
          <a:off x="759180" y="822101"/>
          <a:ext cx="5813069" cy="65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4" tIns="69564" rIns="69564" bIns="69564" numCol="1" spcCol="1270" anchor="ctr" anchorCtr="0">
          <a:noAutofit/>
        </a:bodyPr>
        <a:lstStyle/>
        <a:p>
          <a:pPr marL="0" lvl="0" indent="0" algn="l" defTabSz="711200">
            <a:lnSpc>
              <a:spcPct val="90000"/>
            </a:lnSpc>
            <a:spcBef>
              <a:spcPct val="0"/>
            </a:spcBef>
            <a:spcAft>
              <a:spcPct val="35000"/>
            </a:spcAft>
            <a:buNone/>
          </a:pPr>
          <a:r>
            <a:rPr lang="en-US" sz="1600" kern="1200" dirty="0"/>
            <a:t>layer 5: user programs </a:t>
          </a:r>
        </a:p>
      </dsp:txBody>
      <dsp:txXfrm>
        <a:off x="759180" y="822101"/>
        <a:ext cx="5813069" cy="657299"/>
      </dsp:txXfrm>
    </dsp:sp>
    <dsp:sp modelId="{F12694C4-9B43-4121-A523-2C0091CC6332}">
      <dsp:nvSpPr>
        <dsp:cNvPr id="0" name=""/>
        <dsp:cNvSpPr/>
      </dsp:nvSpPr>
      <dsp:spPr>
        <a:xfrm>
          <a:off x="0" y="1643726"/>
          <a:ext cx="6572250" cy="657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85B326-724B-4A4C-A781-B181EF8E5DEC}">
      <dsp:nvSpPr>
        <dsp:cNvPr id="0" name=""/>
        <dsp:cNvSpPr/>
      </dsp:nvSpPr>
      <dsp:spPr>
        <a:xfrm>
          <a:off x="198833" y="1791618"/>
          <a:ext cx="361514" cy="3615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9904F4-83D6-4097-9503-ABA827B57140}">
      <dsp:nvSpPr>
        <dsp:cNvPr id="0" name=""/>
        <dsp:cNvSpPr/>
      </dsp:nvSpPr>
      <dsp:spPr>
        <a:xfrm>
          <a:off x="759180" y="1643726"/>
          <a:ext cx="5813069" cy="65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4" tIns="69564" rIns="69564" bIns="69564" numCol="1" spcCol="1270" anchor="ctr" anchorCtr="0">
          <a:noAutofit/>
        </a:bodyPr>
        <a:lstStyle/>
        <a:p>
          <a:pPr marL="0" lvl="0" indent="0" algn="l" defTabSz="711200">
            <a:lnSpc>
              <a:spcPct val="90000"/>
            </a:lnSpc>
            <a:spcBef>
              <a:spcPct val="0"/>
            </a:spcBef>
            <a:spcAft>
              <a:spcPct val="35000"/>
            </a:spcAft>
            <a:buNone/>
          </a:pPr>
          <a:r>
            <a:rPr lang="en-US" sz="1600" kern="1200"/>
            <a:t>layer 4: buffering for input and output</a:t>
          </a:r>
        </a:p>
      </dsp:txBody>
      <dsp:txXfrm>
        <a:off x="759180" y="1643726"/>
        <a:ext cx="5813069" cy="657299"/>
      </dsp:txXfrm>
    </dsp:sp>
    <dsp:sp modelId="{72227C58-C2D9-4727-8C06-A66D13914505}">
      <dsp:nvSpPr>
        <dsp:cNvPr id="0" name=""/>
        <dsp:cNvSpPr/>
      </dsp:nvSpPr>
      <dsp:spPr>
        <a:xfrm>
          <a:off x="0" y="2465350"/>
          <a:ext cx="6572250" cy="657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4C8A17-9656-4FCD-9A19-C4AF7CCB0F02}">
      <dsp:nvSpPr>
        <dsp:cNvPr id="0" name=""/>
        <dsp:cNvSpPr/>
      </dsp:nvSpPr>
      <dsp:spPr>
        <a:xfrm>
          <a:off x="198833" y="2613242"/>
          <a:ext cx="361514" cy="3615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1A329F-00E9-4A56-A596-9E66C42CDDB1}">
      <dsp:nvSpPr>
        <dsp:cNvPr id="0" name=""/>
        <dsp:cNvSpPr/>
      </dsp:nvSpPr>
      <dsp:spPr>
        <a:xfrm>
          <a:off x="759180" y="2465350"/>
          <a:ext cx="5813069" cy="65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4" tIns="69564" rIns="69564" bIns="69564" numCol="1" spcCol="1270" anchor="ctr" anchorCtr="0">
          <a:noAutofit/>
        </a:bodyPr>
        <a:lstStyle/>
        <a:p>
          <a:pPr marL="0" lvl="0" indent="0" algn="l" defTabSz="711200">
            <a:lnSpc>
              <a:spcPct val="90000"/>
            </a:lnSpc>
            <a:spcBef>
              <a:spcPct val="0"/>
            </a:spcBef>
            <a:spcAft>
              <a:spcPct val="35000"/>
            </a:spcAft>
            <a:buNone/>
          </a:pPr>
          <a:r>
            <a:rPr lang="en-US" sz="1600" kern="1200"/>
            <a:t>layer 3: Process management </a:t>
          </a:r>
        </a:p>
      </dsp:txBody>
      <dsp:txXfrm>
        <a:off x="759180" y="2465350"/>
        <a:ext cx="5813069" cy="657299"/>
      </dsp:txXfrm>
    </dsp:sp>
    <dsp:sp modelId="{46D54C7C-4CA4-4ECC-898E-CE3AF7B5CC49}">
      <dsp:nvSpPr>
        <dsp:cNvPr id="0" name=""/>
        <dsp:cNvSpPr/>
      </dsp:nvSpPr>
      <dsp:spPr>
        <a:xfrm>
          <a:off x="0" y="3286974"/>
          <a:ext cx="6572250" cy="657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4A2186-405D-4A25-8146-435473AE7883}">
      <dsp:nvSpPr>
        <dsp:cNvPr id="0" name=""/>
        <dsp:cNvSpPr/>
      </dsp:nvSpPr>
      <dsp:spPr>
        <a:xfrm>
          <a:off x="198833" y="3434866"/>
          <a:ext cx="361514" cy="3615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F53F197-CD43-4AFF-BE67-8D9000AB4F6C}">
      <dsp:nvSpPr>
        <dsp:cNvPr id="0" name=""/>
        <dsp:cNvSpPr/>
      </dsp:nvSpPr>
      <dsp:spPr>
        <a:xfrm>
          <a:off x="759180" y="3286974"/>
          <a:ext cx="5813069" cy="65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4" tIns="69564" rIns="69564" bIns="69564" numCol="1" spcCol="1270" anchor="ctr" anchorCtr="0">
          <a:noAutofit/>
        </a:bodyPr>
        <a:lstStyle/>
        <a:p>
          <a:pPr marL="0" lvl="0" indent="0" algn="l" defTabSz="711200">
            <a:lnSpc>
              <a:spcPct val="90000"/>
            </a:lnSpc>
            <a:spcBef>
              <a:spcPct val="0"/>
            </a:spcBef>
            <a:spcAft>
              <a:spcPct val="35000"/>
            </a:spcAft>
            <a:buNone/>
          </a:pPr>
          <a:r>
            <a:rPr lang="en-US" sz="1600" kern="1200"/>
            <a:t>layer 2: memory management </a:t>
          </a:r>
        </a:p>
      </dsp:txBody>
      <dsp:txXfrm>
        <a:off x="759180" y="3286974"/>
        <a:ext cx="5813069" cy="657299"/>
      </dsp:txXfrm>
    </dsp:sp>
    <dsp:sp modelId="{24ECDFC0-73F7-467F-8A43-7FD8A967ADA9}">
      <dsp:nvSpPr>
        <dsp:cNvPr id="0" name=""/>
        <dsp:cNvSpPr/>
      </dsp:nvSpPr>
      <dsp:spPr>
        <a:xfrm>
          <a:off x="0" y="4108598"/>
          <a:ext cx="6572250" cy="657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82F5CB-1F6B-4F34-A8DD-A6754CD77786}">
      <dsp:nvSpPr>
        <dsp:cNvPr id="0" name=""/>
        <dsp:cNvSpPr/>
      </dsp:nvSpPr>
      <dsp:spPr>
        <a:xfrm>
          <a:off x="198833" y="4256491"/>
          <a:ext cx="361514" cy="36151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EE7E0C-AC54-4463-8B3D-C27209647F29}">
      <dsp:nvSpPr>
        <dsp:cNvPr id="0" name=""/>
        <dsp:cNvSpPr/>
      </dsp:nvSpPr>
      <dsp:spPr>
        <a:xfrm>
          <a:off x="759180" y="4108598"/>
          <a:ext cx="5813069" cy="65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4" tIns="69564" rIns="69564" bIns="69564" numCol="1" spcCol="1270" anchor="ctr" anchorCtr="0">
          <a:noAutofit/>
        </a:bodyPr>
        <a:lstStyle/>
        <a:p>
          <a:pPr marL="0" lvl="0" indent="0" algn="l" defTabSz="711200">
            <a:lnSpc>
              <a:spcPct val="90000"/>
            </a:lnSpc>
            <a:spcBef>
              <a:spcPct val="0"/>
            </a:spcBef>
            <a:spcAft>
              <a:spcPct val="35000"/>
            </a:spcAft>
            <a:buNone/>
          </a:pPr>
          <a:r>
            <a:rPr lang="en-US" sz="1600" kern="1200" dirty="0"/>
            <a:t>layer 1: CPU scheduling </a:t>
          </a:r>
        </a:p>
      </dsp:txBody>
      <dsp:txXfrm>
        <a:off x="759180" y="4108598"/>
        <a:ext cx="5813069" cy="657299"/>
      </dsp:txXfrm>
    </dsp:sp>
    <dsp:sp modelId="{6E8C83F3-4DC4-4710-95DC-3C736B7FCA3F}">
      <dsp:nvSpPr>
        <dsp:cNvPr id="0" name=""/>
        <dsp:cNvSpPr/>
      </dsp:nvSpPr>
      <dsp:spPr>
        <a:xfrm>
          <a:off x="0" y="4930223"/>
          <a:ext cx="6572250" cy="6572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4342E-6B6D-4137-8B63-AD33CC86163B}">
      <dsp:nvSpPr>
        <dsp:cNvPr id="0" name=""/>
        <dsp:cNvSpPr/>
      </dsp:nvSpPr>
      <dsp:spPr>
        <a:xfrm>
          <a:off x="198833" y="5078115"/>
          <a:ext cx="361514" cy="36151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0EB267-0106-46E5-8F3A-7D79110E6676}">
      <dsp:nvSpPr>
        <dsp:cNvPr id="0" name=""/>
        <dsp:cNvSpPr/>
      </dsp:nvSpPr>
      <dsp:spPr>
        <a:xfrm>
          <a:off x="759180" y="4930223"/>
          <a:ext cx="5813069" cy="65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64" tIns="69564" rIns="69564" bIns="69564" numCol="1" spcCol="1270" anchor="ctr" anchorCtr="0">
          <a:noAutofit/>
        </a:bodyPr>
        <a:lstStyle/>
        <a:p>
          <a:pPr marL="0" lvl="0" indent="0" algn="l" defTabSz="711200">
            <a:lnSpc>
              <a:spcPct val="90000"/>
            </a:lnSpc>
            <a:spcBef>
              <a:spcPct val="0"/>
            </a:spcBef>
            <a:spcAft>
              <a:spcPct val="35000"/>
            </a:spcAft>
            <a:buNone/>
          </a:pPr>
          <a:r>
            <a:rPr lang="en-US" sz="1600" kern="1200"/>
            <a:t>layer 0: hardware</a:t>
          </a:r>
        </a:p>
      </dsp:txBody>
      <dsp:txXfrm>
        <a:off x="759180" y="4930223"/>
        <a:ext cx="5813069" cy="65729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6:16:50.824"/>
    </inkml:context>
    <inkml:brush xml:id="br0">
      <inkml:brushProperty name="width" value="0.35" units="cm"/>
      <inkml:brushProperty name="height" value="0.35" units="cm"/>
      <inkml:brushProperty name="color" value="#E71224"/>
    </inkml:brush>
  </inkml:definitions>
  <inkml:trace contextRef="#ctx0" brushRef="#br0">1641 1 24575,'-786'0'0,"736"1"0,0 2 0,0 2 0,0 3 0,1 2 0,-50 16 0,80-17 0,1 0 0,-1 0 0,2 2 0,-1 1 0,2 0 0,0 1 0,-24 23 0,-39 31 0,66-55 0,0 1 0,0 0 0,1 0 0,1 2 0,1-1 0,-15 28 0,6-13 0,8-12 0,-42 71 0,48-78 0,0 1 0,1 0 0,0 0 0,1 1 0,0-1 0,-2 20 0,-13 169 0,-19 397 0,40-371 0,10 0 0,54 288 0,-59-467 0,-4-22 0,0 0 0,1 0 0,2 0 0,1-1 0,0 0 0,22 40 0,5-5 0,4-2 0,1-2 0,56 59 0,-69-87 0,1-1 0,0-2 0,2 0 0,1-2 0,1-1 0,1-2 0,49 22 0,8-7 0,0-3 0,121 24 0,199 4 0,-377-57 0,0-1 0,0-2 0,0-1 0,0-1 0,0-2 0,-1-1 0,0-2 0,0-1 0,-1-2 0,0 0 0,-1-3 0,48-27 0,-61 30 0,29-15 0,-1-3 0,-1-2 0,-2-1 0,44-45 0,-40 27 0,-2-1 0,-2-2 0,-3-3 0,-2 0 0,34-71 0,224-579 0,-291 695 0,-1-1 0,0-1 0,-1 1 0,-1 0 0,0 0 0,0-1 0,-3-24 0,-4 3 0,-12-49 0,9 44 0,-10-46 0,-23-90 0,31 139 0,-1 0 0,-31-62 0,-98-148 0,105 190 0,-3 2 0,-58-64 0,79 99 0,-44-48 0,-129-107 0,90 91 0,-130-137 0,150 136-1365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11T06:19:00.146"/>
    </inkml:context>
    <inkml:brush xml:id="br0">
      <inkml:brushProperty name="width" value="0.05" units="cm"/>
      <inkml:brushProperty name="height" value="0.05" units="cm"/>
      <inkml:brushProperty name="color" value="#E71224"/>
    </inkml:brush>
  </inkml:definitions>
  <inkml:trace contextRef="#ctx0" brushRef="#br0">251 843 24575,'-2'22'0,"-1"1"0,0-1 0,-2-1 0,-13 39 0,-1 7 0,-112 439 0,106-409 0,10-35 0,4 1 0,-7 124 0,18 131 0,4-125 0,-4-162 0,1-1 0,2 1 0,1 0 0,2-1 0,12 43 0,7-1 0,62 125 0,-25-62 0,-22-42 0,-2-17 0,3-1 0,67 93 0,-72-120 0,2-2 0,2-1 0,2-2 0,54 42 0,-75-69 0,1-2 0,0 0 0,1-1 0,1-1 0,0-2 0,0 0 0,1-2 0,0 0 0,41 6 0,10-4 0,149-1 0,-133-8 0,144-4 0,-223 1 0,-1 0 0,1-1 0,-1 0 0,1-1 0,-1 0 0,21-12 0,67-44 0,-64 36 0,8-4 0,114-72 0,180-148 0,-301 216 0,79-72 0,-100 87 0,-1 0 0,0-1 0,-2 0 0,22-40 0,215-495 0,-223 490 0,90-231 0,-23-9 0,-91 292 0,2-10 0,-1 0 0,2-25 0,-5 39 0,-1 0 0,0 1 0,-1-1 0,0 0 0,0 0 0,0 1 0,-1-1 0,0 1 0,0-1 0,-1 1 0,-3-8 0,-153-229 0,85 134 0,-32-52 0,-112-162 0,199 295 0,-2 2 0,-1 0 0,-1 1 0,0 1 0,-2 2 0,-1 0 0,-31-19 0,-493-332 0,473 321 0,-2 3 0,-2 4 0,-3 3 0,-101-35 0,102 44 0,-33-12 0,111 44 0,0 0 0,0 0 0,-1 0 0,1 0 0,0 1 0,-1 0 0,1 0 0,0 0 0,-1 1 0,1-1 0,0 1 0,-1 1 0,1-1 0,0 1 0,0 0 0,0 0 0,0 0 0,1 1 0,-7 4 0,-5 4 0,1 2 0,1 0 0,-26 30 0,14-15 0,9-7 0,1 1 0,0 0 0,2 1 0,1 1 0,1 0 0,1 1 0,1 0 0,1 1 0,-7 33 0,-17 114 0,11-47 0,3 15 0,19-138 0,0-1 0,-1 1 0,0 0 0,1 0 0,-1-1 0,0 1 0,0-1 0,-1 1 0,1-1 0,-1 1 0,1-1 0,-1 1 0,0-1 0,0 0 0,1 0 0,-2 0 0,-3 3 0,2-3 0,0 1 0,-1-1 0,1 0 0,-1 0 0,1-1 0,-1 1 0,0-1 0,0 0 0,-7 1 0,-4-2 0,0 0 0,0 0 0,1-2 0,-1 0 0,-22-5 0,14-1-177,1 0 0,0-1-1,-26-16 1,37 19-479,-12-6-6170</inkml:trace>
</inkml:ink>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D4E7362-EB70-4EC6-9EE6-3246EB53022C}" type="datetimeFigureOut">
              <a:rPr lang="en-PK" smtClean="0"/>
              <a:t>14/10/2024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A0489AF5-D7D8-4F8C-B1D9-FB9907E83294}" type="slidenum">
              <a:rPr lang="en-PK" smtClean="0"/>
              <a:t>‹#›</a:t>
            </a:fld>
            <a:endParaRPr lang="en-PK"/>
          </a:p>
        </p:txBody>
      </p:sp>
    </p:spTree>
    <p:extLst>
      <p:ext uri="{BB962C8B-B14F-4D97-AF65-F5344CB8AC3E}">
        <p14:creationId xmlns:p14="http://schemas.microsoft.com/office/powerpoint/2010/main" val="2407817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E7362-EB70-4EC6-9EE6-3246EB53022C}" type="datetimeFigureOut">
              <a:rPr lang="en-PK" smtClean="0"/>
              <a:t>14/10/2024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0489AF5-D7D8-4F8C-B1D9-FB9907E83294}" type="slidenum">
              <a:rPr lang="en-PK" smtClean="0"/>
              <a:t>‹#›</a:t>
            </a:fld>
            <a:endParaRPr lang="en-PK"/>
          </a:p>
        </p:txBody>
      </p:sp>
    </p:spTree>
    <p:extLst>
      <p:ext uri="{BB962C8B-B14F-4D97-AF65-F5344CB8AC3E}">
        <p14:creationId xmlns:p14="http://schemas.microsoft.com/office/powerpoint/2010/main" val="2757391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E7362-EB70-4EC6-9EE6-3246EB53022C}" type="datetimeFigureOut">
              <a:rPr lang="en-PK" smtClean="0"/>
              <a:t>14/10/2024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0489AF5-D7D8-4F8C-B1D9-FB9907E83294}" type="slidenum">
              <a:rPr lang="en-PK" smtClean="0"/>
              <a:t>‹#›</a:t>
            </a:fld>
            <a:endParaRPr lang="en-PK"/>
          </a:p>
        </p:txBody>
      </p:sp>
    </p:spTree>
    <p:extLst>
      <p:ext uri="{BB962C8B-B14F-4D97-AF65-F5344CB8AC3E}">
        <p14:creationId xmlns:p14="http://schemas.microsoft.com/office/powerpoint/2010/main" val="3333293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4E7362-EB70-4EC6-9EE6-3246EB53022C}" type="datetimeFigureOut">
              <a:rPr lang="en-PK" smtClean="0"/>
              <a:t>14/10/2024</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A0489AF5-D7D8-4F8C-B1D9-FB9907E83294}" type="slidenum">
              <a:rPr lang="en-PK" smtClean="0"/>
              <a:t>‹#›</a:t>
            </a:fld>
            <a:endParaRPr lang="en-PK"/>
          </a:p>
        </p:txBody>
      </p:sp>
    </p:spTree>
    <p:extLst>
      <p:ext uri="{BB962C8B-B14F-4D97-AF65-F5344CB8AC3E}">
        <p14:creationId xmlns:p14="http://schemas.microsoft.com/office/powerpoint/2010/main" val="33389056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DD4E7362-EB70-4EC6-9EE6-3246EB53022C}" type="datetimeFigureOut">
              <a:rPr lang="en-PK" smtClean="0"/>
              <a:t>14/10/2024</a:t>
            </a:fld>
            <a:endParaRPr lang="en-PK"/>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PK"/>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A0489AF5-D7D8-4F8C-B1D9-FB9907E83294}" type="slidenum">
              <a:rPr lang="en-PK" smtClean="0"/>
              <a:t>‹#›</a:t>
            </a:fld>
            <a:endParaRPr lang="en-PK"/>
          </a:p>
        </p:txBody>
      </p:sp>
    </p:spTree>
    <p:extLst>
      <p:ext uri="{BB962C8B-B14F-4D97-AF65-F5344CB8AC3E}">
        <p14:creationId xmlns:p14="http://schemas.microsoft.com/office/powerpoint/2010/main" val="359391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4E7362-EB70-4EC6-9EE6-3246EB53022C}" type="datetimeFigureOut">
              <a:rPr lang="en-PK" smtClean="0"/>
              <a:t>14/10/2024</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A0489AF5-D7D8-4F8C-B1D9-FB9907E83294}" type="slidenum">
              <a:rPr lang="en-PK" smtClean="0"/>
              <a:t>‹#›</a:t>
            </a:fld>
            <a:endParaRPr lang="en-PK"/>
          </a:p>
        </p:txBody>
      </p:sp>
    </p:spTree>
    <p:extLst>
      <p:ext uri="{BB962C8B-B14F-4D97-AF65-F5344CB8AC3E}">
        <p14:creationId xmlns:p14="http://schemas.microsoft.com/office/powerpoint/2010/main" val="719542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D4E7362-EB70-4EC6-9EE6-3246EB53022C}" type="datetimeFigureOut">
              <a:rPr lang="en-PK" smtClean="0"/>
              <a:t>14/10/2024</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A0489AF5-D7D8-4F8C-B1D9-FB9907E83294}" type="slidenum">
              <a:rPr lang="en-PK" smtClean="0"/>
              <a:t>‹#›</a:t>
            </a:fld>
            <a:endParaRPr lang="en-PK"/>
          </a:p>
        </p:txBody>
      </p:sp>
    </p:spTree>
    <p:extLst>
      <p:ext uri="{BB962C8B-B14F-4D97-AF65-F5344CB8AC3E}">
        <p14:creationId xmlns:p14="http://schemas.microsoft.com/office/powerpoint/2010/main" val="1024486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D4E7362-EB70-4EC6-9EE6-3246EB53022C}" type="datetimeFigureOut">
              <a:rPr lang="en-PK" smtClean="0"/>
              <a:t>14/10/2024</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A0489AF5-D7D8-4F8C-B1D9-FB9907E83294}" type="slidenum">
              <a:rPr lang="en-PK" smtClean="0"/>
              <a:t>‹#›</a:t>
            </a:fld>
            <a:endParaRPr lang="en-PK"/>
          </a:p>
        </p:txBody>
      </p:sp>
    </p:spTree>
    <p:extLst>
      <p:ext uri="{BB962C8B-B14F-4D97-AF65-F5344CB8AC3E}">
        <p14:creationId xmlns:p14="http://schemas.microsoft.com/office/powerpoint/2010/main" val="1878567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4E7362-EB70-4EC6-9EE6-3246EB53022C}" type="datetimeFigureOut">
              <a:rPr lang="en-PK" smtClean="0"/>
              <a:t>14/10/2024</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A0489AF5-D7D8-4F8C-B1D9-FB9907E83294}" type="slidenum">
              <a:rPr lang="en-PK" smtClean="0"/>
              <a:t>‹#›</a:t>
            </a:fld>
            <a:endParaRPr lang="en-PK"/>
          </a:p>
        </p:txBody>
      </p:sp>
    </p:spTree>
    <p:extLst>
      <p:ext uri="{BB962C8B-B14F-4D97-AF65-F5344CB8AC3E}">
        <p14:creationId xmlns:p14="http://schemas.microsoft.com/office/powerpoint/2010/main" val="4008930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4E7362-EB70-4EC6-9EE6-3246EB53022C}" type="datetimeFigureOut">
              <a:rPr lang="en-PK" smtClean="0"/>
              <a:t>14/10/2024</a:t>
            </a:fld>
            <a:endParaRPr lang="en-PK"/>
          </a:p>
        </p:txBody>
      </p:sp>
      <p:sp>
        <p:nvSpPr>
          <p:cNvPr id="6" name="Footer Placeholder 5"/>
          <p:cNvSpPr>
            <a:spLocks noGrp="1"/>
          </p:cNvSpPr>
          <p:nvPr>
            <p:ph type="ftr" sz="quarter" idx="11"/>
          </p:nvPr>
        </p:nvSpPr>
        <p:spPr/>
        <p:txBody>
          <a:bodyPr/>
          <a:lstStyle/>
          <a:p>
            <a:endParaRPr lang="en-PK"/>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0489AF5-D7D8-4F8C-B1D9-FB9907E83294}" type="slidenum">
              <a:rPr lang="en-PK" smtClean="0"/>
              <a:t>‹#›</a:t>
            </a:fld>
            <a:endParaRPr lang="en-PK"/>
          </a:p>
        </p:txBody>
      </p:sp>
    </p:spTree>
    <p:extLst>
      <p:ext uri="{BB962C8B-B14F-4D97-AF65-F5344CB8AC3E}">
        <p14:creationId xmlns:p14="http://schemas.microsoft.com/office/powerpoint/2010/main" val="3646203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DD4E7362-EB70-4EC6-9EE6-3246EB53022C}" type="datetimeFigureOut">
              <a:rPr lang="en-PK" smtClean="0"/>
              <a:t>14/10/2024</a:t>
            </a:fld>
            <a:endParaRPr lang="en-PK"/>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A0489AF5-D7D8-4F8C-B1D9-FB9907E83294}" type="slidenum">
              <a:rPr lang="en-PK" smtClean="0"/>
              <a:t>‹#›</a:t>
            </a:fld>
            <a:endParaRPr lang="en-PK"/>
          </a:p>
        </p:txBody>
      </p:sp>
    </p:spTree>
    <p:extLst>
      <p:ext uri="{BB962C8B-B14F-4D97-AF65-F5344CB8AC3E}">
        <p14:creationId xmlns:p14="http://schemas.microsoft.com/office/powerpoint/2010/main" val="1600059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DD4E7362-EB70-4EC6-9EE6-3246EB53022C}" type="datetimeFigureOut">
              <a:rPr lang="en-PK" smtClean="0"/>
              <a:t>14/10/2024</a:t>
            </a:fld>
            <a:endParaRPr lang="en-PK"/>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PK"/>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A0489AF5-D7D8-4F8C-B1D9-FB9907E83294}" type="slidenum">
              <a:rPr lang="en-PK" smtClean="0"/>
              <a:t>‹#›</a:t>
            </a:fld>
            <a:endParaRPr lang="en-PK"/>
          </a:p>
        </p:txBody>
      </p:sp>
    </p:spTree>
    <p:extLst>
      <p:ext uri="{BB962C8B-B14F-4D97-AF65-F5344CB8AC3E}">
        <p14:creationId xmlns:p14="http://schemas.microsoft.com/office/powerpoint/2010/main" val="33335862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07/relationships/hdphoto" Target="../media/hdphoto2.wdp"/><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4.xml"/><Relationship Id="rId3" Type="http://schemas.microsoft.com/office/2007/relationships/hdphoto" Target="../media/hdphoto2.wdp"/><Relationship Id="rId7" Type="http://schemas.openxmlformats.org/officeDocument/2006/relationships/diagramQuickStyle" Target="../diagrams/quickStyle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2.png"/><Relationship Id="rId9" Type="http://schemas.microsoft.com/office/2007/relationships/diagramDrawing" Target="../diagrams/drawing4.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41A9-9B88-DF16-AE6D-2F652B6FFCFE}"/>
              </a:ext>
            </a:extLst>
          </p:cNvPr>
          <p:cNvSpPr>
            <a:spLocks noGrp="1"/>
          </p:cNvSpPr>
          <p:nvPr>
            <p:ph type="ctrTitle"/>
          </p:nvPr>
        </p:nvSpPr>
        <p:spPr/>
        <p:txBody>
          <a:bodyPr/>
          <a:lstStyle/>
          <a:p>
            <a:r>
              <a:rPr lang="en-US" sz="6600" dirty="0"/>
              <a:t>INTRODUCTION TO ICT </a:t>
            </a:r>
            <a:br>
              <a:rPr lang="en-US" sz="6600" dirty="0"/>
            </a:br>
            <a:r>
              <a:rPr lang="en-US" sz="4400" cap="none" dirty="0"/>
              <a:t>Cloud Computing, Fog Computing, Operation System</a:t>
            </a:r>
            <a:endParaRPr lang="en-PK" sz="6600" dirty="0"/>
          </a:p>
        </p:txBody>
      </p:sp>
      <p:sp>
        <p:nvSpPr>
          <p:cNvPr id="3" name="Subtitle 2">
            <a:extLst>
              <a:ext uri="{FF2B5EF4-FFF2-40B4-BE49-F238E27FC236}">
                <a16:creationId xmlns:a16="http://schemas.microsoft.com/office/drawing/2014/main" id="{C95865B9-A6B2-3F31-6DC0-3C469F7779E5}"/>
              </a:ext>
            </a:extLst>
          </p:cNvPr>
          <p:cNvSpPr>
            <a:spLocks noGrp="1"/>
          </p:cNvSpPr>
          <p:nvPr>
            <p:ph type="subTitle" idx="1"/>
          </p:nvPr>
        </p:nvSpPr>
        <p:spPr/>
        <p:txBody>
          <a:bodyPr>
            <a:normAutofit fontScale="92500" lnSpcReduction="10000"/>
          </a:bodyPr>
          <a:lstStyle/>
          <a:p>
            <a:r>
              <a:rPr lang="en-US" sz="2400" dirty="0"/>
              <a:t>Ms. Beenish Urooj </a:t>
            </a:r>
          </a:p>
          <a:p>
            <a:r>
              <a:rPr lang="en-US" sz="2400" dirty="0"/>
              <a:t>week 6</a:t>
            </a:r>
            <a:br>
              <a:rPr lang="en-US" sz="2200" dirty="0"/>
            </a:br>
            <a:endParaRPr lang="en-US" sz="1900" dirty="0"/>
          </a:p>
        </p:txBody>
      </p:sp>
    </p:spTree>
    <p:extLst>
      <p:ext uri="{BB962C8B-B14F-4D97-AF65-F5344CB8AC3E}">
        <p14:creationId xmlns:p14="http://schemas.microsoft.com/office/powerpoint/2010/main" val="25136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A536B-C0AF-35B0-82E4-CEAA8B3035FA}"/>
              </a:ext>
            </a:extLst>
          </p:cNvPr>
          <p:cNvSpPr>
            <a:spLocks noGrp="1"/>
          </p:cNvSpPr>
          <p:nvPr>
            <p:ph type="title"/>
          </p:nvPr>
        </p:nvSpPr>
        <p:spPr>
          <a:xfrm>
            <a:off x="1069848" y="484632"/>
            <a:ext cx="10058400" cy="1609344"/>
          </a:xfrm>
        </p:spPr>
        <p:txBody>
          <a:bodyPr>
            <a:normAutofit/>
          </a:bodyPr>
          <a:lstStyle/>
          <a:p>
            <a:r>
              <a:rPr lang="en-US" dirty="0"/>
              <a:t>Deployment Models</a:t>
            </a:r>
            <a:endParaRPr lang="en-PK" dirty="0"/>
          </a:p>
        </p:txBody>
      </p:sp>
      <p:sp>
        <p:nvSpPr>
          <p:cNvPr id="3" name="Content Placeholder 2">
            <a:extLst>
              <a:ext uri="{FF2B5EF4-FFF2-40B4-BE49-F238E27FC236}">
                <a16:creationId xmlns:a16="http://schemas.microsoft.com/office/drawing/2014/main" id="{9D323433-E4EB-61F8-6A06-CFE380A6914F}"/>
              </a:ext>
            </a:extLst>
          </p:cNvPr>
          <p:cNvSpPr>
            <a:spLocks noGrp="1"/>
          </p:cNvSpPr>
          <p:nvPr>
            <p:ph idx="1"/>
          </p:nvPr>
        </p:nvSpPr>
        <p:spPr>
          <a:xfrm>
            <a:off x="1069848" y="2121408"/>
            <a:ext cx="4773168" cy="4050792"/>
          </a:xfrm>
        </p:spPr>
        <p:txBody>
          <a:bodyPr>
            <a:normAutofit/>
          </a:bodyPr>
          <a:lstStyle/>
          <a:p>
            <a:pPr algn="just"/>
            <a:r>
              <a:rPr lang="en-US" dirty="0"/>
              <a:t>Public Cloud: Public clouds are owned and operated by a third-party cloud service provider, which deliver their computing resources like servers and storage over the internet. </a:t>
            </a:r>
          </a:p>
          <a:p>
            <a:pPr algn="just"/>
            <a:r>
              <a:rPr lang="en-US" dirty="0"/>
              <a:t>As the name suggests, Public cloud is open to public. Anyone can access and use it by paying accordingly.</a:t>
            </a:r>
            <a:endParaRPr lang="en-PK" dirty="0"/>
          </a:p>
        </p:txBody>
      </p:sp>
      <p:pic>
        <p:nvPicPr>
          <p:cNvPr id="2050" name="Picture 2" descr="Featured Archives - Salesforce">
            <a:extLst>
              <a:ext uri="{FF2B5EF4-FFF2-40B4-BE49-F238E27FC236}">
                <a16:creationId xmlns:a16="http://schemas.microsoft.com/office/drawing/2014/main" id="{E6E75E03-0845-5C62-7F5C-55AC00714E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55080" y="3085551"/>
            <a:ext cx="4773168" cy="219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12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2" name="Title 1">
            <a:extLst>
              <a:ext uri="{FF2B5EF4-FFF2-40B4-BE49-F238E27FC236}">
                <a16:creationId xmlns:a16="http://schemas.microsoft.com/office/drawing/2014/main" id="{701D7861-A34D-BC2D-D94F-7DF880878505}"/>
              </a:ext>
            </a:extLst>
          </p:cNvPr>
          <p:cNvSpPr>
            <a:spLocks noGrp="1"/>
          </p:cNvSpPr>
          <p:nvPr>
            <p:ph type="title"/>
          </p:nvPr>
        </p:nvSpPr>
        <p:spPr>
          <a:xfrm>
            <a:off x="1069848" y="484632"/>
            <a:ext cx="10058400" cy="1609344"/>
          </a:xfrm>
        </p:spPr>
        <p:txBody>
          <a:bodyPr>
            <a:normAutofit/>
          </a:bodyPr>
          <a:lstStyle/>
          <a:p>
            <a:r>
              <a:rPr lang="en-US"/>
              <a:t>Deployment Models</a:t>
            </a:r>
            <a:endParaRPr lang="en-PK" dirty="0"/>
          </a:p>
        </p:txBody>
      </p:sp>
      <p:sp>
        <p:nvSpPr>
          <p:cNvPr id="3" name="Content Placeholder 2">
            <a:extLst>
              <a:ext uri="{FF2B5EF4-FFF2-40B4-BE49-F238E27FC236}">
                <a16:creationId xmlns:a16="http://schemas.microsoft.com/office/drawing/2014/main" id="{996D9BCB-5A52-5825-29E8-E3C34308C41A}"/>
              </a:ext>
            </a:extLst>
          </p:cNvPr>
          <p:cNvSpPr>
            <a:spLocks noGrp="1"/>
          </p:cNvSpPr>
          <p:nvPr>
            <p:ph idx="1"/>
          </p:nvPr>
        </p:nvSpPr>
        <p:spPr>
          <a:xfrm>
            <a:off x="1069848" y="2320412"/>
            <a:ext cx="10058400" cy="3851787"/>
          </a:xfrm>
        </p:spPr>
        <p:txBody>
          <a:bodyPr>
            <a:normAutofit/>
          </a:bodyPr>
          <a:lstStyle/>
          <a:p>
            <a:pPr algn="just"/>
            <a:r>
              <a:rPr lang="en-US" b="1" dirty="0">
                <a:highlight>
                  <a:srgbClr val="FFFF00"/>
                </a:highlight>
              </a:rPr>
              <a:t>Private Cloud: </a:t>
            </a:r>
            <a:r>
              <a:rPr lang="en-US" dirty="0"/>
              <a:t>The private cloud, in contrast to its public counterpart, isn't available to the public but is built specifically for a single organization to fit its needs. It may be managed internally or by a third-party and be hosted internally or externally. </a:t>
            </a:r>
          </a:p>
          <a:p>
            <a:pPr algn="just"/>
            <a:r>
              <a:rPr lang="en-US" b="1" dirty="0">
                <a:highlight>
                  <a:srgbClr val="FFFF00"/>
                </a:highlight>
              </a:rPr>
              <a:t>Hybrid Cloud: </a:t>
            </a:r>
            <a:r>
              <a:rPr lang="en-US" dirty="0"/>
              <a:t>A hybrid cloud is a combination of a private cloud combined with the use of public cloud services allowing data and applications to move between private and public clouds. This model gives business greater flexibility and more deployment options</a:t>
            </a:r>
            <a:endParaRPr lang="en-PK" dirty="0"/>
          </a:p>
        </p:txBody>
      </p:sp>
      <p:sp>
        <p:nvSpPr>
          <p:cNvPr id="21" name="Oval 20">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59883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3B6E6-30A9-C03E-3F09-12C80242AF8D}"/>
              </a:ext>
            </a:extLst>
          </p:cNvPr>
          <p:cNvSpPr>
            <a:spLocks noGrp="1"/>
          </p:cNvSpPr>
          <p:nvPr>
            <p:ph type="title"/>
          </p:nvPr>
        </p:nvSpPr>
        <p:spPr>
          <a:xfrm>
            <a:off x="1069848" y="484632"/>
            <a:ext cx="10058400" cy="1609344"/>
          </a:xfrm>
        </p:spPr>
        <p:txBody>
          <a:bodyPr>
            <a:normAutofit/>
          </a:bodyPr>
          <a:lstStyle/>
          <a:p>
            <a:r>
              <a:rPr lang="en-US" dirty="0"/>
              <a:t>Service Models</a:t>
            </a:r>
            <a:endParaRPr lang="en-PK" dirty="0"/>
          </a:p>
        </p:txBody>
      </p:sp>
      <p:sp>
        <p:nvSpPr>
          <p:cNvPr id="9" name="Rectangle 8">
            <a:extLst>
              <a:ext uri="{FF2B5EF4-FFF2-40B4-BE49-F238E27FC236}">
                <a16:creationId xmlns:a16="http://schemas.microsoft.com/office/drawing/2014/main" id="{73FAFB3F-DE4E-478C-9ECA-E9FAAE5A7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C0B6B7D-0AE2-55D8-EDF7-B9B234E4349B}"/>
              </a:ext>
            </a:extLst>
          </p:cNvPr>
          <p:cNvGraphicFramePr>
            <a:graphicFrameLocks noGrp="1"/>
          </p:cNvGraphicFramePr>
          <p:nvPr>
            <p:ph idx="1"/>
            <p:extLst>
              <p:ext uri="{D42A27DB-BD31-4B8C-83A1-F6EECF244321}">
                <p14:modId xmlns:p14="http://schemas.microsoft.com/office/powerpoint/2010/main" val="2638608055"/>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08399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8B7EE-53BC-446B-4E70-794208ED682C}"/>
              </a:ext>
            </a:extLst>
          </p:cNvPr>
          <p:cNvSpPr>
            <a:spLocks noGrp="1"/>
          </p:cNvSpPr>
          <p:nvPr>
            <p:ph type="title"/>
          </p:nvPr>
        </p:nvSpPr>
        <p:spPr/>
        <p:txBody>
          <a:bodyPr/>
          <a:lstStyle/>
          <a:p>
            <a:r>
              <a:rPr lang="en-US" dirty="0"/>
              <a:t>Service Models</a:t>
            </a:r>
            <a:endParaRPr lang="en-PK" dirty="0"/>
          </a:p>
        </p:txBody>
      </p:sp>
      <p:sp>
        <p:nvSpPr>
          <p:cNvPr id="3" name="Content Placeholder 2">
            <a:extLst>
              <a:ext uri="{FF2B5EF4-FFF2-40B4-BE49-F238E27FC236}">
                <a16:creationId xmlns:a16="http://schemas.microsoft.com/office/drawing/2014/main" id="{E16CAFEE-D577-F98F-C300-98A98767A920}"/>
              </a:ext>
            </a:extLst>
          </p:cNvPr>
          <p:cNvSpPr>
            <a:spLocks noGrp="1"/>
          </p:cNvSpPr>
          <p:nvPr>
            <p:ph idx="1"/>
          </p:nvPr>
        </p:nvSpPr>
        <p:spPr/>
        <p:txBody>
          <a:bodyPr/>
          <a:lstStyle/>
          <a:p>
            <a:r>
              <a:rPr lang="en-US" b="1" u="sng" dirty="0"/>
              <a:t>Infrastructure as a service (</a:t>
            </a:r>
            <a:r>
              <a:rPr lang="en-US" b="1" u="sng" dirty="0" err="1"/>
              <a:t>laas</a:t>
            </a:r>
            <a:r>
              <a:rPr lang="en-US" b="1" u="sng" dirty="0"/>
              <a:t>): </a:t>
            </a:r>
            <a:r>
              <a:rPr lang="en-US" dirty="0"/>
              <a:t>is a cloud computing offering in which a vendor provides users access to computing resources such as servers, storage, and networking. Organizations use their own platforms and applications within a service provider's infrastructure. </a:t>
            </a:r>
          </a:p>
          <a:p>
            <a:pPr marL="0" indent="0">
              <a:buNone/>
            </a:pPr>
            <a:r>
              <a:rPr lang="en-US" b="1" dirty="0"/>
              <a:t>Key features: </a:t>
            </a:r>
          </a:p>
          <a:p>
            <a:r>
              <a:rPr lang="en-US" dirty="0"/>
              <a:t>Instead of purchasing hardware outright, users pay for </a:t>
            </a:r>
            <a:r>
              <a:rPr lang="en-US" dirty="0" err="1"/>
              <a:t>laas</a:t>
            </a:r>
            <a:r>
              <a:rPr lang="en-US" dirty="0"/>
              <a:t> on demand.</a:t>
            </a:r>
          </a:p>
          <a:p>
            <a:r>
              <a:rPr lang="en-US" dirty="0"/>
              <a:t>Infrastructure is scalable depending on processing and storage needs. </a:t>
            </a:r>
          </a:p>
          <a:p>
            <a:r>
              <a:rPr lang="en-US" dirty="0"/>
              <a:t>Saves enterprises the costs of buying and maintaining their own hardware.</a:t>
            </a:r>
          </a:p>
          <a:p>
            <a:r>
              <a:rPr lang="en-US" dirty="0"/>
              <a:t>Because data is on the cloud, there is no single point of failure.</a:t>
            </a:r>
            <a:endParaRPr lang="en-PK" dirty="0"/>
          </a:p>
        </p:txBody>
      </p:sp>
    </p:spTree>
    <p:extLst>
      <p:ext uri="{BB962C8B-B14F-4D97-AF65-F5344CB8AC3E}">
        <p14:creationId xmlns:p14="http://schemas.microsoft.com/office/powerpoint/2010/main" val="3594058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762BF-20FE-E397-01F3-7A67D6E84287}"/>
              </a:ext>
            </a:extLst>
          </p:cNvPr>
          <p:cNvSpPr>
            <a:spLocks noGrp="1"/>
          </p:cNvSpPr>
          <p:nvPr>
            <p:ph type="title"/>
          </p:nvPr>
        </p:nvSpPr>
        <p:spPr/>
        <p:txBody>
          <a:bodyPr/>
          <a:lstStyle/>
          <a:p>
            <a:r>
              <a:rPr lang="en-US" dirty="0"/>
              <a:t>Service Models</a:t>
            </a:r>
            <a:endParaRPr lang="en-PK" dirty="0"/>
          </a:p>
        </p:txBody>
      </p:sp>
      <p:sp>
        <p:nvSpPr>
          <p:cNvPr id="3" name="Content Placeholder 2">
            <a:extLst>
              <a:ext uri="{FF2B5EF4-FFF2-40B4-BE49-F238E27FC236}">
                <a16:creationId xmlns:a16="http://schemas.microsoft.com/office/drawing/2014/main" id="{C9FB9AD2-302E-F9AB-2AAF-FE19C5DFF5CD}"/>
              </a:ext>
            </a:extLst>
          </p:cNvPr>
          <p:cNvSpPr>
            <a:spLocks noGrp="1"/>
          </p:cNvSpPr>
          <p:nvPr>
            <p:ph idx="1"/>
          </p:nvPr>
        </p:nvSpPr>
        <p:spPr/>
        <p:txBody>
          <a:bodyPr>
            <a:normAutofit lnSpcReduction="10000"/>
          </a:bodyPr>
          <a:lstStyle/>
          <a:p>
            <a:r>
              <a:rPr lang="en-US" b="1" u="sng" dirty="0"/>
              <a:t>Platform as a service (PaaS): </a:t>
            </a:r>
            <a:r>
              <a:rPr lang="en-US" dirty="0"/>
              <a:t>is a cloud computing offering that provides users a cloud environment in which they can develop, manage, and deliver applications. In addition to storage and other computing resources, users can use a suite of prebuilt tools to develop, customize and test their own applications. </a:t>
            </a:r>
          </a:p>
          <a:p>
            <a:r>
              <a:rPr lang="en-US" dirty="0"/>
              <a:t>Key features </a:t>
            </a:r>
          </a:p>
          <a:p>
            <a:r>
              <a:rPr lang="en-US" dirty="0"/>
              <a:t>PaaS provides a platform with tools to test, develop, and host applications in the same environment. </a:t>
            </a:r>
          </a:p>
          <a:p>
            <a:r>
              <a:rPr lang="en-US" dirty="0"/>
              <a:t>Enables organizations to focus on development without having to worry about underlying infrastructure. </a:t>
            </a:r>
          </a:p>
          <a:p>
            <a:r>
              <a:rPr lang="en-US" dirty="0"/>
              <a:t>Providers manage security, operating systems, server software, and backups.</a:t>
            </a:r>
          </a:p>
          <a:p>
            <a:r>
              <a:rPr lang="en-US" dirty="0"/>
              <a:t>Facilitates collaborative work even if teams work remotely.</a:t>
            </a:r>
            <a:endParaRPr lang="en-PK" dirty="0"/>
          </a:p>
        </p:txBody>
      </p:sp>
    </p:spTree>
    <p:extLst>
      <p:ext uri="{BB962C8B-B14F-4D97-AF65-F5344CB8AC3E}">
        <p14:creationId xmlns:p14="http://schemas.microsoft.com/office/powerpoint/2010/main" val="560247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77FD-D8D8-D263-FF00-F7DEFCE1D3CF}"/>
              </a:ext>
            </a:extLst>
          </p:cNvPr>
          <p:cNvSpPr>
            <a:spLocks noGrp="1"/>
          </p:cNvSpPr>
          <p:nvPr>
            <p:ph type="title"/>
          </p:nvPr>
        </p:nvSpPr>
        <p:spPr/>
        <p:txBody>
          <a:bodyPr/>
          <a:lstStyle/>
          <a:p>
            <a:r>
              <a:rPr lang="en-US" dirty="0"/>
              <a:t>Service Models</a:t>
            </a:r>
            <a:endParaRPr lang="en-PK" dirty="0"/>
          </a:p>
        </p:txBody>
      </p:sp>
      <p:sp>
        <p:nvSpPr>
          <p:cNvPr id="3" name="Content Placeholder 2">
            <a:extLst>
              <a:ext uri="{FF2B5EF4-FFF2-40B4-BE49-F238E27FC236}">
                <a16:creationId xmlns:a16="http://schemas.microsoft.com/office/drawing/2014/main" id="{51440978-B04A-D2DC-74DE-F3C213768BA6}"/>
              </a:ext>
            </a:extLst>
          </p:cNvPr>
          <p:cNvSpPr>
            <a:spLocks noGrp="1"/>
          </p:cNvSpPr>
          <p:nvPr>
            <p:ph idx="1"/>
          </p:nvPr>
        </p:nvSpPr>
        <p:spPr/>
        <p:txBody>
          <a:bodyPr>
            <a:normAutofit lnSpcReduction="10000"/>
          </a:bodyPr>
          <a:lstStyle/>
          <a:p>
            <a:r>
              <a:rPr lang="en-US" b="1" u="sng" dirty="0"/>
              <a:t>Software as a service (SaaS): </a:t>
            </a:r>
            <a:r>
              <a:rPr lang="en-US" dirty="0"/>
              <a:t>is a cloud computing offering that provides users with access to a vendor's cloud-based software. Users do not install applications on their local devices. Instead, the applications reside on a remote cloud network accessed through the web or an API. Through the application, users can store and analyze data and collaborate on projects. </a:t>
            </a:r>
          </a:p>
          <a:p>
            <a:pPr marL="0" indent="0">
              <a:buNone/>
            </a:pPr>
            <a:r>
              <a:rPr lang="en-US" b="1" u="sng" dirty="0"/>
              <a:t>Key features: </a:t>
            </a:r>
          </a:p>
          <a:p>
            <a:r>
              <a:rPr lang="en-US" dirty="0"/>
              <a:t>SaaS vendors provide users with software and applications on a subscription model. </a:t>
            </a:r>
          </a:p>
          <a:p>
            <a:r>
              <a:rPr lang="en-US" dirty="0"/>
              <a:t>Users do not have to manage, install, or upgrade software; SaaS providers manage this. </a:t>
            </a:r>
          </a:p>
          <a:p>
            <a:r>
              <a:rPr lang="en-US" dirty="0"/>
              <a:t>Data is secure in the cloud; equipment failure does not result in loss of data.</a:t>
            </a:r>
          </a:p>
          <a:p>
            <a:r>
              <a:rPr lang="en-US" dirty="0"/>
              <a:t>Use of resources can be scaled depending on service needs.</a:t>
            </a:r>
            <a:endParaRPr lang="en-PK" dirty="0"/>
          </a:p>
        </p:txBody>
      </p:sp>
    </p:spTree>
    <p:extLst>
      <p:ext uri="{BB962C8B-B14F-4D97-AF65-F5344CB8AC3E}">
        <p14:creationId xmlns:p14="http://schemas.microsoft.com/office/powerpoint/2010/main" val="1679400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7DCE-F1DA-E973-CF5C-7612E8982B17}"/>
              </a:ext>
            </a:extLst>
          </p:cNvPr>
          <p:cNvSpPr>
            <a:spLocks noGrp="1"/>
          </p:cNvSpPr>
          <p:nvPr>
            <p:ph type="title"/>
          </p:nvPr>
        </p:nvSpPr>
        <p:spPr/>
        <p:txBody>
          <a:bodyPr/>
          <a:lstStyle/>
          <a:p>
            <a:r>
              <a:rPr lang="en-US" dirty="0"/>
              <a:t>Service Models</a:t>
            </a:r>
            <a:endParaRPr lang="en-PK" dirty="0"/>
          </a:p>
        </p:txBody>
      </p:sp>
      <p:pic>
        <p:nvPicPr>
          <p:cNvPr id="3074" name="Picture 2" descr="itsm-Karteikarten | Quizlet">
            <a:extLst>
              <a:ext uri="{FF2B5EF4-FFF2-40B4-BE49-F238E27FC236}">
                <a16:creationId xmlns:a16="http://schemas.microsoft.com/office/drawing/2014/main" id="{37216ECC-850A-6EA6-C6A4-00C9FB4075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29967" y="1641020"/>
            <a:ext cx="9162443" cy="498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242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29D0-C941-1087-99B1-ED682C64A229}"/>
              </a:ext>
            </a:extLst>
          </p:cNvPr>
          <p:cNvSpPr>
            <a:spLocks noGrp="1"/>
          </p:cNvSpPr>
          <p:nvPr>
            <p:ph type="title"/>
          </p:nvPr>
        </p:nvSpPr>
        <p:spPr/>
        <p:txBody>
          <a:bodyPr/>
          <a:lstStyle/>
          <a:p>
            <a:r>
              <a:rPr lang="en-US" dirty="0"/>
              <a:t>Service Models	</a:t>
            </a:r>
            <a:endParaRPr lang="en-PK" dirty="0"/>
          </a:p>
        </p:txBody>
      </p:sp>
      <p:sp>
        <p:nvSpPr>
          <p:cNvPr id="3" name="Content Placeholder 2">
            <a:extLst>
              <a:ext uri="{FF2B5EF4-FFF2-40B4-BE49-F238E27FC236}">
                <a16:creationId xmlns:a16="http://schemas.microsoft.com/office/drawing/2014/main" id="{6DF730E0-C52D-11E7-E6C2-DEA4E125B319}"/>
              </a:ext>
            </a:extLst>
          </p:cNvPr>
          <p:cNvSpPr>
            <a:spLocks noGrp="1"/>
          </p:cNvSpPr>
          <p:nvPr>
            <p:ph idx="1"/>
          </p:nvPr>
        </p:nvSpPr>
        <p:spPr/>
        <p:txBody>
          <a:bodyPr/>
          <a:lstStyle/>
          <a:p>
            <a:pPr marL="0" indent="0">
              <a:buNone/>
            </a:pPr>
            <a:r>
              <a:rPr lang="en-US" b="1" dirty="0"/>
              <a:t>IaaS Providers</a:t>
            </a:r>
          </a:p>
          <a:p>
            <a:pPr marL="0" indent="0">
              <a:buNone/>
            </a:pPr>
            <a:endParaRPr lang="en-PK" dirty="0"/>
          </a:p>
        </p:txBody>
      </p:sp>
      <p:pic>
        <p:nvPicPr>
          <p:cNvPr id="4098" name="Picture 2" descr="Ever wondered about cloud computing? Well, now you have the time to find  out!">
            <a:extLst>
              <a:ext uri="{FF2B5EF4-FFF2-40B4-BE49-F238E27FC236}">
                <a16:creationId xmlns:a16="http://schemas.microsoft.com/office/drawing/2014/main" id="{53B5517C-B8E2-B776-1CE9-E7572802FD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935" y="1540042"/>
            <a:ext cx="9647212" cy="4966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509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29D0-C941-1087-99B1-ED682C64A229}"/>
              </a:ext>
            </a:extLst>
          </p:cNvPr>
          <p:cNvSpPr>
            <a:spLocks noGrp="1"/>
          </p:cNvSpPr>
          <p:nvPr>
            <p:ph type="title"/>
          </p:nvPr>
        </p:nvSpPr>
        <p:spPr/>
        <p:txBody>
          <a:bodyPr/>
          <a:lstStyle/>
          <a:p>
            <a:r>
              <a:rPr lang="en-US" dirty="0"/>
              <a:t>Service Models	</a:t>
            </a:r>
            <a:endParaRPr lang="en-PK" dirty="0"/>
          </a:p>
        </p:txBody>
      </p:sp>
      <p:sp>
        <p:nvSpPr>
          <p:cNvPr id="3" name="Content Placeholder 2">
            <a:extLst>
              <a:ext uri="{FF2B5EF4-FFF2-40B4-BE49-F238E27FC236}">
                <a16:creationId xmlns:a16="http://schemas.microsoft.com/office/drawing/2014/main" id="{6DF730E0-C52D-11E7-E6C2-DEA4E125B319}"/>
              </a:ext>
            </a:extLst>
          </p:cNvPr>
          <p:cNvSpPr>
            <a:spLocks noGrp="1"/>
          </p:cNvSpPr>
          <p:nvPr>
            <p:ph idx="1"/>
          </p:nvPr>
        </p:nvSpPr>
        <p:spPr/>
        <p:txBody>
          <a:bodyPr/>
          <a:lstStyle/>
          <a:p>
            <a:pPr marL="0" indent="0">
              <a:buNone/>
            </a:pPr>
            <a:r>
              <a:rPr lang="en-US" b="1" dirty="0"/>
              <a:t>PaaS Providers</a:t>
            </a:r>
          </a:p>
          <a:p>
            <a:pPr marL="0" indent="0">
              <a:buNone/>
            </a:pPr>
            <a:endParaRPr lang="en-PK" b="1" dirty="0"/>
          </a:p>
        </p:txBody>
      </p:sp>
      <p:pic>
        <p:nvPicPr>
          <p:cNvPr id="5122" name="Picture 2" descr="IBM Bluemix vs Microsoft Azure: An Overview | i2k2 Networks">
            <a:extLst>
              <a:ext uri="{FF2B5EF4-FFF2-40B4-BE49-F238E27FC236}">
                <a16:creationId xmlns:a16="http://schemas.microsoft.com/office/drawing/2014/main" id="{E9D9317C-74CB-82F3-08A7-F225D3E9A1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934" y="2849478"/>
            <a:ext cx="5465879" cy="25024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oogle App Engine 101: Learning To Deal With The App Engine -">
            <a:extLst>
              <a:ext uri="{FF2B5EF4-FFF2-40B4-BE49-F238E27FC236}">
                <a16:creationId xmlns:a16="http://schemas.microsoft.com/office/drawing/2014/main" id="{19C61712-AE4C-B54F-C2BF-8C3C180A2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899" y="2866142"/>
            <a:ext cx="4762500" cy="239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337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929D0-C941-1087-99B1-ED682C64A229}"/>
              </a:ext>
            </a:extLst>
          </p:cNvPr>
          <p:cNvSpPr>
            <a:spLocks noGrp="1"/>
          </p:cNvSpPr>
          <p:nvPr>
            <p:ph type="title"/>
          </p:nvPr>
        </p:nvSpPr>
        <p:spPr/>
        <p:txBody>
          <a:bodyPr/>
          <a:lstStyle/>
          <a:p>
            <a:r>
              <a:rPr lang="en-US" dirty="0"/>
              <a:t>Service Models	</a:t>
            </a:r>
            <a:endParaRPr lang="en-PK" dirty="0"/>
          </a:p>
        </p:txBody>
      </p:sp>
      <p:sp>
        <p:nvSpPr>
          <p:cNvPr id="3" name="Content Placeholder 2">
            <a:extLst>
              <a:ext uri="{FF2B5EF4-FFF2-40B4-BE49-F238E27FC236}">
                <a16:creationId xmlns:a16="http://schemas.microsoft.com/office/drawing/2014/main" id="{6DF730E0-C52D-11E7-E6C2-DEA4E125B319}"/>
              </a:ext>
            </a:extLst>
          </p:cNvPr>
          <p:cNvSpPr>
            <a:spLocks noGrp="1"/>
          </p:cNvSpPr>
          <p:nvPr>
            <p:ph idx="1"/>
          </p:nvPr>
        </p:nvSpPr>
        <p:spPr>
          <a:xfrm>
            <a:off x="904454" y="2093976"/>
            <a:ext cx="10058400" cy="4050792"/>
          </a:xfrm>
        </p:spPr>
        <p:txBody>
          <a:bodyPr/>
          <a:lstStyle/>
          <a:p>
            <a:pPr marL="0" indent="0">
              <a:buNone/>
            </a:pPr>
            <a:r>
              <a:rPr lang="en-US" dirty="0"/>
              <a:t>SaaS Providers</a:t>
            </a:r>
          </a:p>
          <a:p>
            <a:pPr marL="0" indent="0">
              <a:buNone/>
            </a:pPr>
            <a:endParaRPr lang="en-PK" dirty="0"/>
          </a:p>
        </p:txBody>
      </p:sp>
      <p:pic>
        <p:nvPicPr>
          <p:cNvPr id="6146" name="Picture 2" descr="Salesforce - Wikipedia">
            <a:extLst>
              <a:ext uri="{FF2B5EF4-FFF2-40B4-BE49-F238E27FC236}">
                <a16:creationId xmlns:a16="http://schemas.microsoft.com/office/drawing/2014/main" id="{0DF08CDF-6E5F-2BE7-139C-AA54568BEA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146" y="2807970"/>
            <a:ext cx="25527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What is Apple iCloud?: A Comprehensive Guide">
            <a:extLst>
              <a:ext uri="{FF2B5EF4-FFF2-40B4-BE49-F238E27FC236}">
                <a16:creationId xmlns:a16="http://schemas.microsoft.com/office/drawing/2014/main" id="{14213A38-49EC-836D-78AF-084EC6F10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763" y="1985963"/>
            <a:ext cx="3800475" cy="28860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ow to Unblock Dropbox">
            <a:extLst>
              <a:ext uri="{FF2B5EF4-FFF2-40B4-BE49-F238E27FC236}">
                <a16:creationId xmlns:a16="http://schemas.microsoft.com/office/drawing/2014/main" id="{18C2E55D-99BE-C0EA-04C6-5B4A350B1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1632" y="855345"/>
            <a:ext cx="23431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reative Ways to Source in Google Docs - WizardSourcer">
            <a:extLst>
              <a:ext uri="{FF2B5EF4-FFF2-40B4-BE49-F238E27FC236}">
                <a16:creationId xmlns:a16="http://schemas.microsoft.com/office/drawing/2014/main" id="{DB7698A0-474F-94F8-191C-960E8FD34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6029" y="4046601"/>
            <a:ext cx="476250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1198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05733-BBAC-9E4A-03A5-D39FBB662200}"/>
              </a:ext>
            </a:extLst>
          </p:cNvPr>
          <p:cNvSpPr>
            <a:spLocks noGrp="1"/>
          </p:cNvSpPr>
          <p:nvPr>
            <p:ph type="title"/>
          </p:nvPr>
        </p:nvSpPr>
        <p:spPr>
          <a:xfrm>
            <a:off x="1069848" y="484632"/>
            <a:ext cx="10058400" cy="1609344"/>
          </a:xfrm>
        </p:spPr>
        <p:txBody>
          <a:bodyPr>
            <a:normAutofit/>
          </a:bodyPr>
          <a:lstStyle/>
          <a:p>
            <a:r>
              <a:rPr lang="en-US" dirty="0"/>
              <a:t>What is Cloud?</a:t>
            </a:r>
            <a:endParaRPr lang="en-PK" dirty="0"/>
          </a:p>
        </p:txBody>
      </p:sp>
      <p:sp>
        <p:nvSpPr>
          <p:cNvPr id="3" name="Content Placeholder 2">
            <a:extLst>
              <a:ext uri="{FF2B5EF4-FFF2-40B4-BE49-F238E27FC236}">
                <a16:creationId xmlns:a16="http://schemas.microsoft.com/office/drawing/2014/main" id="{17CA142E-4835-0E23-3CF2-BA7C1CBF004F}"/>
              </a:ext>
            </a:extLst>
          </p:cNvPr>
          <p:cNvSpPr>
            <a:spLocks noGrp="1"/>
          </p:cNvSpPr>
          <p:nvPr>
            <p:ph idx="1"/>
          </p:nvPr>
        </p:nvSpPr>
        <p:spPr>
          <a:xfrm>
            <a:off x="1069848" y="2121408"/>
            <a:ext cx="4759452" cy="4050792"/>
          </a:xfrm>
        </p:spPr>
        <p:txBody>
          <a:bodyPr>
            <a:normAutofit/>
          </a:bodyPr>
          <a:lstStyle/>
          <a:p>
            <a:pPr marL="0" indent="0" algn="just">
              <a:buNone/>
            </a:pPr>
            <a:r>
              <a:rPr lang="en-US" dirty="0"/>
              <a:t>In Cloud Computing, the word cloud is used as a metaphor for "the Internet." In other words, we can say cloud is something, which is present at remote location. Well, it is an abstraction of underlying infrastructures involved.</a:t>
            </a:r>
            <a:endParaRPr lang="en-PK" dirty="0"/>
          </a:p>
        </p:txBody>
      </p:sp>
      <p:pic>
        <p:nvPicPr>
          <p:cNvPr id="6146" name="Picture 2" descr="Connectivity Cloud | Cloudflare">
            <a:extLst>
              <a:ext uri="{FF2B5EF4-FFF2-40B4-BE49-F238E27FC236}">
                <a16:creationId xmlns:a16="http://schemas.microsoft.com/office/drawing/2014/main" id="{C407887A-6C1D-57F8-BD28-0C05CFDF7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383" r="13245" b="2"/>
          <a:stretch/>
        </p:blipFill>
        <p:spPr bwMode="auto">
          <a:xfrm>
            <a:off x="6361113" y="2193036"/>
            <a:ext cx="4773168" cy="398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12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2" name="Title 1">
            <a:extLst>
              <a:ext uri="{FF2B5EF4-FFF2-40B4-BE49-F238E27FC236}">
                <a16:creationId xmlns:a16="http://schemas.microsoft.com/office/drawing/2014/main" id="{A1394449-E9A3-569C-D105-B25A46E7C317}"/>
              </a:ext>
            </a:extLst>
          </p:cNvPr>
          <p:cNvSpPr>
            <a:spLocks noGrp="1"/>
          </p:cNvSpPr>
          <p:nvPr>
            <p:ph type="title"/>
          </p:nvPr>
        </p:nvSpPr>
        <p:spPr>
          <a:xfrm>
            <a:off x="1069848" y="484632"/>
            <a:ext cx="10058400" cy="1609344"/>
          </a:xfrm>
        </p:spPr>
        <p:txBody>
          <a:bodyPr>
            <a:normAutofit/>
          </a:bodyPr>
          <a:lstStyle/>
          <a:p>
            <a:r>
              <a:rPr lang="en-US"/>
              <a:t>Risks of Cloud Computing </a:t>
            </a:r>
            <a:endParaRPr lang="en-PK" dirty="0"/>
          </a:p>
        </p:txBody>
      </p:sp>
      <p:sp>
        <p:nvSpPr>
          <p:cNvPr id="3" name="Content Placeholder 2">
            <a:extLst>
              <a:ext uri="{FF2B5EF4-FFF2-40B4-BE49-F238E27FC236}">
                <a16:creationId xmlns:a16="http://schemas.microsoft.com/office/drawing/2014/main" id="{1912B37B-F9B8-331B-DB9B-C7FE4C6B3097}"/>
              </a:ext>
            </a:extLst>
          </p:cNvPr>
          <p:cNvSpPr>
            <a:spLocks noGrp="1"/>
          </p:cNvSpPr>
          <p:nvPr>
            <p:ph idx="1"/>
          </p:nvPr>
        </p:nvSpPr>
        <p:spPr>
          <a:xfrm>
            <a:off x="1069848" y="2320412"/>
            <a:ext cx="10058400" cy="3851787"/>
          </a:xfrm>
        </p:spPr>
        <p:txBody>
          <a:bodyPr>
            <a:normAutofit lnSpcReduction="10000"/>
          </a:bodyPr>
          <a:lstStyle/>
          <a:p>
            <a:pPr marL="0" indent="0">
              <a:buNone/>
            </a:pPr>
            <a:r>
              <a:rPr lang="en-US" b="1" dirty="0"/>
              <a:t>Security &amp; Privacy </a:t>
            </a:r>
          </a:p>
          <a:p>
            <a:pPr algn="just"/>
            <a:r>
              <a:rPr lang="en-US" dirty="0"/>
              <a:t>Vendor Lock-In </a:t>
            </a:r>
          </a:p>
          <a:p>
            <a:pPr algn="just"/>
            <a:r>
              <a:rPr lang="en-US" dirty="0"/>
              <a:t>Platform Lock-in </a:t>
            </a:r>
          </a:p>
          <a:p>
            <a:pPr algn="just"/>
            <a:r>
              <a:rPr lang="en-US" dirty="0"/>
              <a:t>APIs not portable </a:t>
            </a:r>
          </a:p>
          <a:p>
            <a:pPr algn="just"/>
            <a:r>
              <a:rPr lang="en-US" dirty="0"/>
              <a:t>Data Lock-in: your data is stuck with a vendor who may legally own it </a:t>
            </a:r>
          </a:p>
          <a:p>
            <a:pPr algn="just"/>
            <a:r>
              <a:rPr lang="en-US" dirty="0"/>
              <a:t>Tools Lock-In: Tools to manage and develop cloud apps may not work across multiple vendors </a:t>
            </a:r>
          </a:p>
          <a:p>
            <a:pPr algn="just"/>
            <a:r>
              <a:rPr lang="en-US" dirty="0"/>
              <a:t>Isolation Failure </a:t>
            </a:r>
          </a:p>
          <a:p>
            <a:pPr algn="just"/>
            <a:r>
              <a:rPr lang="en-US" dirty="0"/>
              <a:t>Management Interface Compromise </a:t>
            </a:r>
          </a:p>
          <a:p>
            <a:pPr algn="just"/>
            <a:r>
              <a:rPr lang="en-US" dirty="0"/>
              <a:t>Insecure or Incomplete Data Deletion</a:t>
            </a:r>
            <a:endParaRPr lang="en-PK" dirty="0"/>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263477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1" name="Rectangle 10">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3" name="Rectangle 12">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grpSp>
        <p:nvGrpSpPr>
          <p:cNvPr id="15" name="Group 14">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PK"/>
            </a:p>
          </p:txBody>
        </p:sp>
        <p:sp>
          <p:nvSpPr>
            <p:cNvPr id="17" name="Oval 16">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PK"/>
            </a:p>
          </p:txBody>
        </p:sp>
      </p:grpSp>
      <p:sp>
        <p:nvSpPr>
          <p:cNvPr id="19" name="Rectangle 18">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A3AB1EA-C550-82B4-89D6-D52DE626CD58}"/>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cap="all">
                <a:solidFill>
                  <a:srgbClr val="FFFFFF"/>
                </a:solidFill>
              </a:rPr>
              <a:t>Fog Computing</a:t>
            </a:r>
          </a:p>
        </p:txBody>
      </p:sp>
      <p:cxnSp>
        <p:nvCxnSpPr>
          <p:cNvPr id="21" name="Straight Connector 20">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9412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5D31F-BAC1-DD67-F96A-BFBFF0AFEECA}"/>
              </a:ext>
            </a:extLst>
          </p:cNvPr>
          <p:cNvSpPr>
            <a:spLocks noGrp="1"/>
          </p:cNvSpPr>
          <p:nvPr>
            <p:ph type="title"/>
          </p:nvPr>
        </p:nvSpPr>
        <p:spPr/>
        <p:txBody>
          <a:bodyPr/>
          <a:lstStyle/>
          <a:p>
            <a:r>
              <a:rPr lang="en-US" dirty="0"/>
              <a:t>Fog Computing</a:t>
            </a:r>
            <a:endParaRPr lang="en-PK" dirty="0"/>
          </a:p>
        </p:txBody>
      </p:sp>
      <p:sp>
        <p:nvSpPr>
          <p:cNvPr id="3" name="Content Placeholder 2">
            <a:extLst>
              <a:ext uri="{FF2B5EF4-FFF2-40B4-BE49-F238E27FC236}">
                <a16:creationId xmlns:a16="http://schemas.microsoft.com/office/drawing/2014/main" id="{6393A0FE-1A9D-610C-B9E4-66E5089A0056}"/>
              </a:ext>
            </a:extLst>
          </p:cNvPr>
          <p:cNvSpPr>
            <a:spLocks noGrp="1"/>
          </p:cNvSpPr>
          <p:nvPr>
            <p:ph idx="1"/>
          </p:nvPr>
        </p:nvSpPr>
        <p:spPr/>
        <p:txBody>
          <a:bodyPr>
            <a:normAutofit lnSpcReduction="10000"/>
          </a:bodyPr>
          <a:lstStyle/>
          <a:p>
            <a:r>
              <a:rPr lang="en-US" dirty="0"/>
              <a:t>Fog Computing is a paradigm that extends Cloud computing and services to the edge of the network. </a:t>
            </a:r>
          </a:p>
          <a:p>
            <a:r>
              <a:rPr lang="en-US" dirty="0"/>
              <a:t>Like Cloud, Fog provides data, compute, storage, and application services to end-users. </a:t>
            </a:r>
          </a:p>
          <a:p>
            <a:r>
              <a:rPr lang="en-US" dirty="0"/>
              <a:t>The motivation of Fog computing lies in a series of real scenarios, such as Smart Grid, smart traffic lights in vehicular networks and software defined networks.</a:t>
            </a:r>
          </a:p>
          <a:p>
            <a:r>
              <a:rPr lang="en-US" dirty="0"/>
              <a:t>CISCO recently delivered the vision of fog computing to enable applications on billions of connected devices to run directly at the network edge. </a:t>
            </a:r>
          </a:p>
          <a:p>
            <a:r>
              <a:rPr lang="en-US" dirty="0"/>
              <a:t>Customers can develop, manage and run software applications on Cisco framework of networked devices, including hardened routers and switches. Cisco brings the open-source Linux and network operating system together in a single networked device.</a:t>
            </a:r>
            <a:endParaRPr lang="en-PK" dirty="0"/>
          </a:p>
        </p:txBody>
      </p:sp>
    </p:spTree>
    <p:extLst>
      <p:ext uri="{BB962C8B-B14F-4D97-AF65-F5344CB8AC3E}">
        <p14:creationId xmlns:p14="http://schemas.microsoft.com/office/powerpoint/2010/main" val="273452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dge Computing vs Cloud Computing">
            <a:extLst>
              <a:ext uri="{FF2B5EF4-FFF2-40B4-BE49-F238E27FC236}">
                <a16:creationId xmlns:a16="http://schemas.microsoft.com/office/drawing/2014/main" id="{A9AC3453-7BAD-52FD-D56E-A794FBD4B5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338138"/>
            <a:ext cx="9525000" cy="61817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7CA237-0261-E630-6091-1391A3996BDF}"/>
              </a:ext>
            </a:extLst>
          </p:cNvPr>
          <p:cNvSpPr txBox="1"/>
          <p:nvPr/>
        </p:nvSpPr>
        <p:spPr>
          <a:xfrm>
            <a:off x="545432" y="338137"/>
            <a:ext cx="11036968" cy="923330"/>
          </a:xfrm>
          <a:prstGeom prst="rect">
            <a:avLst/>
          </a:prstGeom>
          <a:noFill/>
        </p:spPr>
        <p:txBody>
          <a:bodyPr wrap="square">
            <a:spAutoFit/>
          </a:bodyPr>
          <a:lstStyle/>
          <a:p>
            <a:r>
              <a:rPr lang="en-US" dirty="0"/>
              <a:t>A </a:t>
            </a:r>
            <a:r>
              <a:rPr lang="en-PK" dirty="0"/>
              <a:t>simple three level hierarchy as shown in above Figure. In this framework, each smart thing is attached to one of Fog devices. Fog devices could be interconnected and each of them is linked to the Cloud</a:t>
            </a:r>
          </a:p>
        </p:txBody>
      </p:sp>
    </p:spTree>
    <p:extLst>
      <p:ext uri="{BB962C8B-B14F-4D97-AF65-F5344CB8AC3E}">
        <p14:creationId xmlns:p14="http://schemas.microsoft.com/office/powerpoint/2010/main" val="883560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BD9989FB-36A6-49EE-889A-BDBC54F18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21DE839-016F-A56B-931E-7AE5D017A591}"/>
              </a:ext>
            </a:extLst>
          </p:cNvPr>
          <p:cNvSpPr>
            <a:spLocks noGrp="1"/>
          </p:cNvSpPr>
          <p:nvPr>
            <p:ph type="title"/>
          </p:nvPr>
        </p:nvSpPr>
        <p:spPr>
          <a:xfrm>
            <a:off x="8156350" y="484632"/>
            <a:ext cx="3544035" cy="1609344"/>
          </a:xfrm>
          <a:ln>
            <a:noFill/>
          </a:ln>
        </p:spPr>
        <p:txBody>
          <a:bodyPr>
            <a:normAutofit/>
          </a:bodyPr>
          <a:lstStyle/>
          <a:p>
            <a:r>
              <a:rPr lang="en-US" sz="3200"/>
              <a:t>Existing Systems</a:t>
            </a:r>
            <a:endParaRPr lang="en-PK" sz="3200"/>
          </a:p>
        </p:txBody>
      </p:sp>
      <p:pic>
        <p:nvPicPr>
          <p:cNvPr id="2050" name="Picture 2" descr="Write cloud computing and computer science articles by Bright3501 | Fiverr">
            <a:extLst>
              <a:ext uri="{FF2B5EF4-FFF2-40B4-BE49-F238E27FC236}">
                <a16:creationId xmlns:a16="http://schemas.microsoft.com/office/drawing/2014/main" id="{46D0DFD3-57AC-C98B-8BF1-052C148BA15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1352244"/>
            <a:ext cx="6882269" cy="416377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79E58A2F-02D3-363C-97A9-81190E2F87D9}"/>
              </a:ext>
            </a:extLst>
          </p:cNvPr>
          <p:cNvSpPr>
            <a:spLocks noGrp="1"/>
          </p:cNvSpPr>
          <p:nvPr>
            <p:ph idx="1"/>
          </p:nvPr>
        </p:nvSpPr>
        <p:spPr>
          <a:xfrm>
            <a:off x="8156351" y="2121408"/>
            <a:ext cx="3544034" cy="4050792"/>
          </a:xfrm>
        </p:spPr>
        <p:txBody>
          <a:bodyPr>
            <a:normAutofit/>
          </a:bodyPr>
          <a:lstStyle/>
          <a:p>
            <a:r>
              <a:rPr lang="en-US" sz="1600"/>
              <a:t>Cloud computing has provided many opportunities for enterprises by offering their customers a range of computing services. Current "pay-as- you-go" Cloud computing model becomes an efficient alternative to owning and managing private data centers for customers facing Web applications.</a:t>
            </a:r>
          </a:p>
          <a:p>
            <a:endParaRPr lang="en-PK" sz="1600"/>
          </a:p>
        </p:txBody>
      </p:sp>
      <p:grpSp>
        <p:nvGrpSpPr>
          <p:cNvPr id="2057" name="Group 2056">
            <a:extLst>
              <a:ext uri="{FF2B5EF4-FFF2-40B4-BE49-F238E27FC236}">
                <a16:creationId xmlns:a16="http://schemas.microsoft.com/office/drawing/2014/main" id="{79532E44-64CD-4887-95E4-6D13510171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058" name="Oval 2057">
              <a:extLst>
                <a:ext uri="{FF2B5EF4-FFF2-40B4-BE49-F238E27FC236}">
                  <a16:creationId xmlns:a16="http://schemas.microsoft.com/office/drawing/2014/main" id="{35C2F53F-F2F7-4BC7-88F8-CCFD6D3C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59" name="Oval 2058">
              <a:extLst>
                <a:ext uri="{FF2B5EF4-FFF2-40B4-BE49-F238E27FC236}">
                  <a16:creationId xmlns:a16="http://schemas.microsoft.com/office/drawing/2014/main" id="{9B3675A9-8FB2-4982-9BE7-47E456D0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9292212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4AEFF-F381-99A7-D2C5-69E2D09BBDEC}"/>
              </a:ext>
            </a:extLst>
          </p:cNvPr>
          <p:cNvSpPr>
            <a:spLocks noGrp="1"/>
          </p:cNvSpPr>
          <p:nvPr>
            <p:ph type="title"/>
          </p:nvPr>
        </p:nvSpPr>
        <p:spPr/>
        <p:txBody>
          <a:bodyPr/>
          <a:lstStyle/>
          <a:p>
            <a:r>
              <a:rPr lang="en-US" dirty="0"/>
              <a:t>Disadvantages</a:t>
            </a:r>
            <a:endParaRPr lang="en-PK" dirty="0"/>
          </a:p>
        </p:txBody>
      </p:sp>
      <p:sp>
        <p:nvSpPr>
          <p:cNvPr id="3" name="Content Placeholder 2">
            <a:extLst>
              <a:ext uri="{FF2B5EF4-FFF2-40B4-BE49-F238E27FC236}">
                <a16:creationId xmlns:a16="http://schemas.microsoft.com/office/drawing/2014/main" id="{8EC8AC33-2983-2FFD-4D57-BC96E85FF484}"/>
              </a:ext>
            </a:extLst>
          </p:cNvPr>
          <p:cNvSpPr>
            <a:spLocks noGrp="1"/>
          </p:cNvSpPr>
          <p:nvPr>
            <p:ph idx="1"/>
          </p:nvPr>
        </p:nvSpPr>
        <p:spPr/>
        <p:txBody>
          <a:bodyPr/>
          <a:lstStyle/>
          <a:p>
            <a:r>
              <a:rPr lang="en-US" dirty="0"/>
              <a:t>Existing data protection mechanisms such as encryption was failed in securing the data from the attackers. </a:t>
            </a:r>
          </a:p>
          <a:p>
            <a:r>
              <a:rPr lang="en-US" dirty="0"/>
              <a:t>It does not verify whether the user was authorized or not. </a:t>
            </a:r>
          </a:p>
          <a:p>
            <a:r>
              <a:rPr lang="en-US" dirty="0"/>
              <a:t>Cloud computing security does not focus on ways of secure the data from unauthorized access.</a:t>
            </a:r>
            <a:endParaRPr lang="en-PK" dirty="0"/>
          </a:p>
        </p:txBody>
      </p:sp>
    </p:spTree>
    <p:extLst>
      <p:ext uri="{BB962C8B-B14F-4D97-AF65-F5344CB8AC3E}">
        <p14:creationId xmlns:p14="http://schemas.microsoft.com/office/powerpoint/2010/main" val="368545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BD9989FB-36A6-49EE-889A-BDBC54F18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AA4676-B86C-60A5-1245-DB5781DFE450}"/>
              </a:ext>
            </a:extLst>
          </p:cNvPr>
          <p:cNvSpPr>
            <a:spLocks noGrp="1"/>
          </p:cNvSpPr>
          <p:nvPr>
            <p:ph type="title"/>
          </p:nvPr>
        </p:nvSpPr>
        <p:spPr>
          <a:xfrm>
            <a:off x="8156350" y="484632"/>
            <a:ext cx="3544035" cy="1609344"/>
          </a:xfrm>
          <a:ln>
            <a:noFill/>
          </a:ln>
        </p:spPr>
        <p:txBody>
          <a:bodyPr>
            <a:normAutofit/>
          </a:bodyPr>
          <a:lstStyle/>
          <a:p>
            <a:r>
              <a:rPr lang="en-US" sz="3200"/>
              <a:t>Proposed System</a:t>
            </a:r>
            <a:endParaRPr lang="en-PK" sz="3200"/>
          </a:p>
        </p:txBody>
      </p:sp>
      <p:pic>
        <p:nvPicPr>
          <p:cNvPr id="3074" name="Picture 2" descr="Evolution of Cloud to Fog Computing">
            <a:extLst>
              <a:ext uri="{FF2B5EF4-FFF2-40B4-BE49-F238E27FC236}">
                <a16:creationId xmlns:a16="http://schemas.microsoft.com/office/drawing/2014/main" id="{1055AF4E-11F4-7BD8-9187-8ED25537446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3999" y="879088"/>
            <a:ext cx="6882269" cy="511008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6A7D862-292D-DB28-A463-62174ED637C0}"/>
              </a:ext>
            </a:extLst>
          </p:cNvPr>
          <p:cNvSpPr>
            <a:spLocks noGrp="1"/>
          </p:cNvSpPr>
          <p:nvPr>
            <p:ph idx="1"/>
          </p:nvPr>
        </p:nvSpPr>
        <p:spPr>
          <a:xfrm>
            <a:off x="8156351" y="2121408"/>
            <a:ext cx="3544034" cy="4050792"/>
          </a:xfrm>
        </p:spPr>
        <p:txBody>
          <a:bodyPr>
            <a:normAutofit/>
          </a:bodyPr>
          <a:lstStyle/>
          <a:p>
            <a:r>
              <a:rPr lang="en-US" sz="1600" dirty="0"/>
              <a:t>Unlike traditional data centers, Fog devices are geographically distributed platforms, over heterogeneous spanning multiple management domains. </a:t>
            </a:r>
          </a:p>
          <a:p>
            <a:r>
              <a:rPr lang="en-US" sz="1600" dirty="0"/>
              <a:t>Cisco is interested in innovative proposals that facilitate service mobility across platforms, and technologies that preserve end-user and content security and privacy across domains.</a:t>
            </a:r>
          </a:p>
          <a:p>
            <a:endParaRPr lang="en-PK" sz="1600" dirty="0"/>
          </a:p>
        </p:txBody>
      </p:sp>
      <p:grpSp>
        <p:nvGrpSpPr>
          <p:cNvPr id="3081" name="Group 3080">
            <a:extLst>
              <a:ext uri="{FF2B5EF4-FFF2-40B4-BE49-F238E27FC236}">
                <a16:creationId xmlns:a16="http://schemas.microsoft.com/office/drawing/2014/main" id="{79532E44-64CD-4887-95E4-6D13510171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82" name="Oval 3081">
              <a:extLst>
                <a:ext uri="{FF2B5EF4-FFF2-40B4-BE49-F238E27FC236}">
                  <a16:creationId xmlns:a16="http://schemas.microsoft.com/office/drawing/2014/main" id="{35C2F53F-F2F7-4BC7-88F8-CCFD6D3C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83" name="Oval 3082">
              <a:extLst>
                <a:ext uri="{FF2B5EF4-FFF2-40B4-BE49-F238E27FC236}">
                  <a16:creationId xmlns:a16="http://schemas.microsoft.com/office/drawing/2014/main" id="{9B3675A9-8FB2-4982-9BE7-47E456D0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44661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07455-F9AE-245F-D4B1-1E05ABDF3079}"/>
              </a:ext>
            </a:extLst>
          </p:cNvPr>
          <p:cNvSpPr>
            <a:spLocks noGrp="1"/>
          </p:cNvSpPr>
          <p:nvPr>
            <p:ph type="title"/>
          </p:nvPr>
        </p:nvSpPr>
        <p:spPr/>
        <p:txBody>
          <a:bodyPr/>
          <a:lstStyle/>
          <a:p>
            <a:r>
              <a:rPr lang="en-US" dirty="0"/>
              <a:t>Advantages </a:t>
            </a:r>
            <a:endParaRPr lang="en-PK" dirty="0"/>
          </a:p>
        </p:txBody>
      </p:sp>
      <p:sp>
        <p:nvSpPr>
          <p:cNvPr id="3" name="Content Placeholder 2">
            <a:extLst>
              <a:ext uri="{FF2B5EF4-FFF2-40B4-BE49-F238E27FC236}">
                <a16:creationId xmlns:a16="http://schemas.microsoft.com/office/drawing/2014/main" id="{C126CA0D-9157-D2E3-399C-B5505E22DA39}"/>
              </a:ext>
            </a:extLst>
          </p:cNvPr>
          <p:cNvSpPr>
            <a:spLocks noGrp="1"/>
          </p:cNvSpPr>
          <p:nvPr>
            <p:ph idx="1"/>
          </p:nvPr>
        </p:nvSpPr>
        <p:spPr>
          <a:xfrm>
            <a:off x="1069848" y="2121408"/>
            <a:ext cx="3913899" cy="4050792"/>
          </a:xfrm>
        </p:spPr>
        <p:txBody>
          <a:bodyPr/>
          <a:lstStyle/>
          <a:p>
            <a:r>
              <a:rPr lang="en-US" dirty="0"/>
              <a:t>Fog can be distinguished from Cloud by its proximity to end-users. The dense geographical distribution and its support for mobility. </a:t>
            </a:r>
          </a:p>
          <a:p>
            <a:r>
              <a:rPr lang="en-US" dirty="0"/>
              <a:t>It provides low latency, location awareness, and improves quality-of- services (QoS) and real time applications.</a:t>
            </a:r>
            <a:endParaRPr lang="en-PK" dirty="0"/>
          </a:p>
        </p:txBody>
      </p:sp>
      <p:pic>
        <p:nvPicPr>
          <p:cNvPr id="4098" name="Picture 2" descr="FOG COMPUTING | PPT">
            <a:extLst>
              <a:ext uri="{FF2B5EF4-FFF2-40B4-BE49-F238E27FC236}">
                <a16:creationId xmlns:a16="http://schemas.microsoft.com/office/drawing/2014/main" id="{3AA015F0-93E3-0291-8B27-ECFF63E33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6252" y="0"/>
            <a:ext cx="7015748" cy="5261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891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D9989FB-36A6-49EE-889A-BDBC54F18E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4B3F9-576C-C5A3-D213-42AAC716574C}"/>
              </a:ext>
            </a:extLst>
          </p:cNvPr>
          <p:cNvSpPr>
            <a:spLocks noGrp="1"/>
          </p:cNvSpPr>
          <p:nvPr>
            <p:ph type="title"/>
          </p:nvPr>
        </p:nvSpPr>
        <p:spPr>
          <a:xfrm>
            <a:off x="8156350" y="484632"/>
            <a:ext cx="3544035" cy="1609344"/>
          </a:xfrm>
          <a:ln>
            <a:noFill/>
          </a:ln>
        </p:spPr>
        <p:txBody>
          <a:bodyPr>
            <a:normAutofit/>
          </a:bodyPr>
          <a:lstStyle/>
          <a:p>
            <a:r>
              <a:rPr lang="en-US" sz="3200"/>
              <a:t>SECURITY ISSUES</a:t>
            </a:r>
            <a:endParaRPr lang="en-PK" sz="3200"/>
          </a:p>
        </p:txBody>
      </p:sp>
      <p:pic>
        <p:nvPicPr>
          <p:cNvPr id="5" name="Picture 4" descr="A diagram of a computer network&#10;&#10;Description automatically generated">
            <a:extLst>
              <a:ext uri="{FF2B5EF4-FFF2-40B4-BE49-F238E27FC236}">
                <a16:creationId xmlns:a16="http://schemas.microsoft.com/office/drawing/2014/main" id="{DFB8F76F-AFE2-8245-2DF9-B7EB7BAB8A51}"/>
              </a:ext>
            </a:extLst>
          </p:cNvPr>
          <p:cNvPicPr>
            <a:picLocks noChangeAspect="1"/>
          </p:cNvPicPr>
          <p:nvPr/>
        </p:nvPicPr>
        <p:blipFill>
          <a:blip r:embed="rId4"/>
          <a:stretch>
            <a:fillRect/>
          </a:stretch>
        </p:blipFill>
        <p:spPr>
          <a:xfrm>
            <a:off x="462427" y="2916599"/>
            <a:ext cx="6882269" cy="2460410"/>
          </a:xfrm>
          <a:prstGeom prst="rect">
            <a:avLst/>
          </a:prstGeom>
        </p:spPr>
      </p:pic>
      <p:sp>
        <p:nvSpPr>
          <p:cNvPr id="3" name="Content Placeholder 2">
            <a:extLst>
              <a:ext uri="{FF2B5EF4-FFF2-40B4-BE49-F238E27FC236}">
                <a16:creationId xmlns:a16="http://schemas.microsoft.com/office/drawing/2014/main" id="{9FC6A860-B33A-1BD5-11B0-67BDAD7192EA}"/>
              </a:ext>
            </a:extLst>
          </p:cNvPr>
          <p:cNvSpPr>
            <a:spLocks noGrp="1"/>
          </p:cNvSpPr>
          <p:nvPr>
            <p:ph idx="1"/>
          </p:nvPr>
        </p:nvSpPr>
        <p:spPr>
          <a:xfrm>
            <a:off x="8156351" y="2121408"/>
            <a:ext cx="3544034" cy="4050792"/>
          </a:xfrm>
        </p:spPr>
        <p:txBody>
          <a:bodyPr>
            <a:normAutofit/>
          </a:bodyPr>
          <a:lstStyle/>
          <a:p>
            <a:pPr marL="0" indent="0" algn="just">
              <a:buNone/>
            </a:pPr>
            <a:r>
              <a:rPr lang="en-US" dirty="0"/>
              <a:t>The main security issues are authentication at different levels of gateways as well as (in case of smart grids) at the smart meters installed in the consumer's home. Each smart meter and smart appliance has an IP address. A malicious user can either tamper with its own smart meter, report false readings, or spoof IP addresses.</a:t>
            </a:r>
          </a:p>
          <a:p>
            <a:pPr marL="0" indent="0" algn="just">
              <a:buNone/>
            </a:pPr>
            <a:endParaRPr lang="en-PK" sz="1200" dirty="0"/>
          </a:p>
        </p:txBody>
      </p:sp>
      <p:grpSp>
        <p:nvGrpSpPr>
          <p:cNvPr id="12" name="Group 11">
            <a:extLst>
              <a:ext uri="{FF2B5EF4-FFF2-40B4-BE49-F238E27FC236}">
                <a16:creationId xmlns:a16="http://schemas.microsoft.com/office/drawing/2014/main" id="{79532E44-64CD-4887-95E4-6D13510171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3" name="Oval 12">
              <a:extLst>
                <a:ext uri="{FF2B5EF4-FFF2-40B4-BE49-F238E27FC236}">
                  <a16:creationId xmlns:a16="http://schemas.microsoft.com/office/drawing/2014/main" id="{35C2F53F-F2F7-4BC7-88F8-CCFD6D3CB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9B3675A9-8FB2-4982-9BE7-47E456D0D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TextBox 6">
            <a:extLst>
              <a:ext uri="{FF2B5EF4-FFF2-40B4-BE49-F238E27FC236}">
                <a16:creationId xmlns:a16="http://schemas.microsoft.com/office/drawing/2014/main" id="{41130473-5304-F7F9-0E49-4A49C870471D}"/>
              </a:ext>
            </a:extLst>
          </p:cNvPr>
          <p:cNvSpPr txBox="1"/>
          <p:nvPr/>
        </p:nvSpPr>
        <p:spPr>
          <a:xfrm>
            <a:off x="370640" y="599126"/>
            <a:ext cx="6096000" cy="1754326"/>
          </a:xfrm>
          <a:prstGeom prst="rect">
            <a:avLst/>
          </a:prstGeom>
          <a:noFill/>
        </p:spPr>
        <p:txBody>
          <a:bodyPr wrap="square">
            <a:spAutoFit/>
          </a:bodyPr>
          <a:lstStyle/>
          <a:p>
            <a:pPr marL="0" indent="0">
              <a:buNone/>
            </a:pPr>
            <a:r>
              <a:rPr lang="en-US" sz="1800" b="1" u="sng" dirty="0"/>
              <a:t>EXAMPLE: MAN-IN-THE-MIDDLE-ATTACK</a:t>
            </a:r>
          </a:p>
          <a:p>
            <a:pPr marL="0" indent="0">
              <a:buNone/>
            </a:pPr>
            <a:r>
              <a:rPr lang="en-US" sz="1800" dirty="0"/>
              <a:t>In this subsection, we take man-in-the-middle attack as an example to expose the security problems in Fog computing. In this attack, gateways serving as Fog devices may be compromised or replaced by fake ones.</a:t>
            </a:r>
            <a:endParaRPr lang="en-PK" sz="1800" dirty="0"/>
          </a:p>
        </p:txBody>
      </p:sp>
    </p:spTree>
    <p:extLst>
      <p:ext uri="{BB962C8B-B14F-4D97-AF65-F5344CB8AC3E}">
        <p14:creationId xmlns:p14="http://schemas.microsoft.com/office/powerpoint/2010/main" val="2208310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9DE3-A4C4-BFF6-F415-0CC16287E812}"/>
              </a:ext>
            </a:extLst>
          </p:cNvPr>
          <p:cNvSpPr>
            <a:spLocks noGrp="1"/>
          </p:cNvSpPr>
          <p:nvPr>
            <p:ph type="title"/>
          </p:nvPr>
        </p:nvSpPr>
        <p:spPr>
          <a:xfrm>
            <a:off x="1069848" y="-285389"/>
            <a:ext cx="10058400" cy="1609344"/>
          </a:xfrm>
        </p:spPr>
        <p:txBody>
          <a:bodyPr/>
          <a:lstStyle/>
          <a:p>
            <a:r>
              <a:rPr lang="en-US" dirty="0"/>
              <a:t>Generic Comparison</a:t>
            </a:r>
            <a:endParaRPr lang="en-PK" dirty="0"/>
          </a:p>
        </p:txBody>
      </p:sp>
      <p:sp>
        <p:nvSpPr>
          <p:cNvPr id="3" name="Content Placeholder 2">
            <a:extLst>
              <a:ext uri="{FF2B5EF4-FFF2-40B4-BE49-F238E27FC236}">
                <a16:creationId xmlns:a16="http://schemas.microsoft.com/office/drawing/2014/main" id="{A43B0B91-418C-2765-5EDD-0475B9F8F068}"/>
              </a:ext>
            </a:extLst>
          </p:cNvPr>
          <p:cNvSpPr>
            <a:spLocks noGrp="1"/>
          </p:cNvSpPr>
          <p:nvPr>
            <p:ph idx="1"/>
          </p:nvPr>
        </p:nvSpPr>
        <p:spPr>
          <a:xfrm>
            <a:off x="1063752" y="947869"/>
            <a:ext cx="10058400" cy="4050792"/>
          </a:xfrm>
        </p:spPr>
        <p:txBody>
          <a:bodyPr/>
          <a:lstStyle/>
          <a:p>
            <a:r>
              <a:rPr lang="en-US" dirty="0"/>
              <a:t>Cloud computing is generally considered a </a:t>
            </a:r>
            <a:r>
              <a:rPr lang="en-US" b="1" dirty="0"/>
              <a:t>centralized computing paradigm</a:t>
            </a:r>
            <a:r>
              <a:rPr lang="en-US" dirty="0"/>
              <a:t>. In cloud computing, data processing, storage, and application services are provided from a central location—usually large data centers or servers managed by cloud service providers like AWS, Google Cloud, or Microsoft Azure. </a:t>
            </a:r>
          </a:p>
          <a:p>
            <a:pPr marL="0" indent="0">
              <a:buNone/>
            </a:pPr>
            <a:endParaRPr lang="en-PK" dirty="0"/>
          </a:p>
        </p:txBody>
      </p:sp>
      <p:sp>
        <p:nvSpPr>
          <p:cNvPr id="5" name="Rectangle 2">
            <a:extLst>
              <a:ext uri="{FF2B5EF4-FFF2-40B4-BE49-F238E27FC236}">
                <a16:creationId xmlns:a16="http://schemas.microsoft.com/office/drawing/2014/main" id="{15EA23B3-3CBB-8E26-6646-74845F49200D}"/>
              </a:ext>
            </a:extLst>
          </p:cNvPr>
          <p:cNvSpPr>
            <a:spLocks noChangeArrowheads="1"/>
          </p:cNvSpPr>
          <p:nvPr/>
        </p:nvSpPr>
        <p:spPr bwMode="auto">
          <a:xfrm rot="10800000" flipV="1">
            <a:off x="1232194" y="2557213"/>
            <a:ext cx="972151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PK" altLang="en-PK" sz="1800" b="1" i="0" u="none" strike="noStrike" cap="none" normalizeH="0" baseline="0" dirty="0">
                <a:ln>
                  <a:noFill/>
                </a:ln>
                <a:solidFill>
                  <a:schemeClr val="tx1"/>
                </a:solidFill>
                <a:effectLst/>
              </a:rPr>
              <a:t>Centralized Data Processing</a:t>
            </a:r>
            <a:r>
              <a:rPr kumimoji="0" lang="en-PK" altLang="en-PK" sz="1800" b="0" i="0" u="none" strike="noStrike" cap="none" normalizeH="0" baseline="0" dirty="0">
                <a:ln>
                  <a:noFill/>
                </a:ln>
                <a:solidFill>
                  <a:schemeClr val="tx1"/>
                </a:solidFill>
                <a:effectLst/>
              </a:rPr>
              <a:t>: In cloud computing, most of the heavy processing and data management happen in a centralized cloud infrastructure. User devices and systems send data to the cloud, where it is processed and returned back to the user.</a:t>
            </a:r>
          </a:p>
          <a:p>
            <a:pPr marL="0" marR="0" lvl="0" indent="0" algn="just" defTabSz="914400" rtl="0" eaLnBrk="0" fontAlgn="base" latinLnBrk="0" hangingPunct="0">
              <a:lnSpc>
                <a:spcPct val="100000"/>
              </a:lnSpc>
              <a:spcBef>
                <a:spcPct val="0"/>
              </a:spcBef>
              <a:spcAft>
                <a:spcPct val="0"/>
              </a:spcAft>
              <a:buClrTx/>
              <a:buSzTx/>
              <a:tabLst/>
            </a:pPr>
            <a:r>
              <a:rPr kumimoji="0" lang="en-PK" altLang="en-PK" sz="1800" b="1" i="0" u="none" strike="noStrike" cap="none" normalizeH="0" baseline="0" dirty="0">
                <a:ln>
                  <a:noFill/>
                </a:ln>
                <a:solidFill>
                  <a:schemeClr val="tx1"/>
                </a:solidFill>
                <a:effectLst/>
              </a:rPr>
              <a:t>Centralized Storage</a:t>
            </a:r>
            <a:r>
              <a:rPr kumimoji="0" lang="en-PK" altLang="en-PK" sz="1800" b="0" i="0" u="none" strike="noStrike" cap="none" normalizeH="0" baseline="0" dirty="0">
                <a:ln>
                  <a:noFill/>
                </a:ln>
                <a:solidFill>
                  <a:schemeClr val="tx1"/>
                </a:solidFill>
                <a:effectLst/>
              </a:rPr>
              <a:t>: Data is typically stored in large, geographically distributed data centers. These data centers are owned and managed by cloud providers, giving them control over storage infrastructure.</a:t>
            </a:r>
          </a:p>
          <a:p>
            <a:pPr marL="0" marR="0" lvl="0" indent="0" algn="just" defTabSz="914400" rtl="0" eaLnBrk="0" fontAlgn="base" latinLnBrk="0" hangingPunct="0">
              <a:lnSpc>
                <a:spcPct val="100000"/>
              </a:lnSpc>
              <a:spcBef>
                <a:spcPct val="0"/>
              </a:spcBef>
              <a:spcAft>
                <a:spcPct val="0"/>
              </a:spcAft>
              <a:buClrTx/>
              <a:buSzTx/>
              <a:tabLst/>
            </a:pPr>
            <a:r>
              <a:rPr kumimoji="0" lang="en-PK" altLang="en-PK" sz="1800" b="1" i="0" u="none" strike="noStrike" cap="none" normalizeH="0" baseline="0" dirty="0">
                <a:ln>
                  <a:noFill/>
                </a:ln>
                <a:solidFill>
                  <a:schemeClr val="tx1"/>
                </a:solidFill>
                <a:effectLst/>
              </a:rPr>
              <a:t>Centralized Management</a:t>
            </a:r>
            <a:r>
              <a:rPr kumimoji="0" lang="en-PK" altLang="en-PK" sz="1800" b="0" i="0" u="none" strike="noStrike" cap="none" normalizeH="0" baseline="0" dirty="0">
                <a:ln>
                  <a:noFill/>
                </a:ln>
                <a:solidFill>
                  <a:schemeClr val="tx1"/>
                </a:solidFill>
                <a:effectLst/>
              </a:rPr>
              <a:t>: Cloud providers manage the infrastructure, including hardware, software, and networking, from a central location. Users and companies access these resources via the internet and rely on centralized control for managing applications and data.</a:t>
            </a:r>
          </a:p>
          <a:p>
            <a:pPr marL="0" marR="0" lvl="0" indent="0" algn="just" defTabSz="914400" rtl="0" eaLnBrk="0" fontAlgn="base" latinLnBrk="0" hangingPunct="0">
              <a:lnSpc>
                <a:spcPct val="100000"/>
              </a:lnSpc>
              <a:spcBef>
                <a:spcPct val="0"/>
              </a:spcBef>
              <a:spcAft>
                <a:spcPct val="0"/>
              </a:spcAft>
              <a:buClrTx/>
              <a:buSzTx/>
              <a:tabLst/>
            </a:pPr>
            <a:r>
              <a:rPr kumimoji="0" lang="en-PK" altLang="en-PK" sz="1800" b="1" i="0" u="none" strike="noStrike" cap="none" normalizeH="0" baseline="0" dirty="0">
                <a:ln>
                  <a:noFill/>
                </a:ln>
                <a:solidFill>
                  <a:schemeClr val="tx1"/>
                </a:solidFill>
                <a:effectLst/>
              </a:rPr>
              <a:t>Scalability and Elasticity</a:t>
            </a:r>
            <a:r>
              <a:rPr kumimoji="0" lang="en-PK" altLang="en-PK" sz="1800" b="0" i="0" u="none" strike="noStrike" cap="none" normalizeH="0" baseline="0" dirty="0">
                <a:ln>
                  <a:noFill/>
                </a:ln>
                <a:solidFill>
                  <a:schemeClr val="tx1"/>
                </a:solidFill>
                <a:effectLst/>
              </a:rPr>
              <a:t>: While cloud services provide on-demand resources, this scalability is also managed from a central point. The ability to scale up or down based on need comes from the cloud provider’s centrally managed infrastructure.</a:t>
            </a:r>
          </a:p>
        </p:txBody>
      </p:sp>
    </p:spTree>
    <p:extLst>
      <p:ext uri="{BB962C8B-B14F-4D97-AF65-F5344CB8AC3E}">
        <p14:creationId xmlns:p14="http://schemas.microsoft.com/office/powerpoint/2010/main" val="2565503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2" name="Title 1">
            <a:extLst>
              <a:ext uri="{FF2B5EF4-FFF2-40B4-BE49-F238E27FC236}">
                <a16:creationId xmlns:a16="http://schemas.microsoft.com/office/drawing/2014/main" id="{E76F588E-DAE0-0634-0752-0F71CB3538A9}"/>
              </a:ext>
            </a:extLst>
          </p:cNvPr>
          <p:cNvSpPr>
            <a:spLocks noGrp="1"/>
          </p:cNvSpPr>
          <p:nvPr>
            <p:ph type="title"/>
          </p:nvPr>
        </p:nvSpPr>
        <p:spPr>
          <a:xfrm>
            <a:off x="1069848" y="484632"/>
            <a:ext cx="10058400" cy="1609344"/>
          </a:xfrm>
        </p:spPr>
        <p:txBody>
          <a:bodyPr>
            <a:normAutofit/>
          </a:bodyPr>
          <a:lstStyle/>
          <a:p>
            <a:r>
              <a:rPr lang="en-US"/>
              <a:t>Cloud Computing</a:t>
            </a:r>
            <a:endParaRPr lang="en-PK" dirty="0"/>
          </a:p>
        </p:txBody>
      </p:sp>
      <p:sp>
        <p:nvSpPr>
          <p:cNvPr id="3" name="Content Placeholder 2">
            <a:extLst>
              <a:ext uri="{FF2B5EF4-FFF2-40B4-BE49-F238E27FC236}">
                <a16:creationId xmlns:a16="http://schemas.microsoft.com/office/drawing/2014/main" id="{40A70D7C-D5FD-0AA4-D633-E1613F6BD335}"/>
              </a:ext>
            </a:extLst>
          </p:cNvPr>
          <p:cNvSpPr>
            <a:spLocks noGrp="1"/>
          </p:cNvSpPr>
          <p:nvPr>
            <p:ph idx="1"/>
          </p:nvPr>
        </p:nvSpPr>
        <p:spPr>
          <a:xfrm>
            <a:off x="1069848" y="2320412"/>
            <a:ext cx="10058400" cy="3851787"/>
          </a:xfrm>
        </p:spPr>
        <p:txBody>
          <a:bodyPr>
            <a:normAutofit/>
          </a:bodyPr>
          <a:lstStyle/>
          <a:p>
            <a:r>
              <a:rPr lang="en-US" dirty="0"/>
              <a:t>Simply put, cloud computing is the delivery of computing services servers, storage, databases, networking, software, and analytics and more- over the Internet(Cloud). </a:t>
            </a:r>
          </a:p>
          <a:p>
            <a:r>
              <a:rPr lang="en-US" dirty="0"/>
              <a:t>Cloud Computing consists of hardware and software resources made available on the internet as they are managed by the third-party services. These services typically provides access to advanced software applications, high end networks of server computers. </a:t>
            </a:r>
          </a:p>
          <a:p>
            <a:endParaRPr lang="en-US" dirty="0"/>
          </a:p>
          <a:p>
            <a:pPr marL="0" indent="0">
              <a:buNone/>
            </a:pPr>
            <a:r>
              <a:rPr lang="en-US" b="1" i="1" dirty="0"/>
              <a:t>"You don't generate your own electricity. Why generate your own computing?"-Jeff Bezos, Amazon.</a:t>
            </a:r>
            <a:endParaRPr lang="en-PK" b="1" i="1" dirty="0"/>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812544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9034-BC62-A943-6533-18387AD2A0B2}"/>
              </a:ext>
            </a:extLst>
          </p:cNvPr>
          <p:cNvSpPr>
            <a:spLocks noGrp="1"/>
          </p:cNvSpPr>
          <p:nvPr>
            <p:ph type="title"/>
          </p:nvPr>
        </p:nvSpPr>
        <p:spPr/>
        <p:txBody>
          <a:bodyPr>
            <a:normAutofit fontScale="90000"/>
          </a:bodyPr>
          <a:lstStyle/>
          <a:p>
            <a:r>
              <a:rPr lang="en-US" dirty="0"/>
              <a:t>Contrast with Decentralized Paradigms (Edge/Fog Computing):</a:t>
            </a:r>
            <a:endParaRPr lang="en-PK" dirty="0"/>
          </a:p>
        </p:txBody>
      </p:sp>
      <p:sp>
        <p:nvSpPr>
          <p:cNvPr id="3" name="Content Placeholder 2">
            <a:extLst>
              <a:ext uri="{FF2B5EF4-FFF2-40B4-BE49-F238E27FC236}">
                <a16:creationId xmlns:a16="http://schemas.microsoft.com/office/drawing/2014/main" id="{91368F8E-6494-0EB4-F443-1724CCA01CA5}"/>
              </a:ext>
            </a:extLst>
          </p:cNvPr>
          <p:cNvSpPr>
            <a:spLocks noGrp="1"/>
          </p:cNvSpPr>
          <p:nvPr>
            <p:ph idx="1"/>
          </p:nvPr>
        </p:nvSpPr>
        <p:spPr/>
        <p:txBody>
          <a:bodyPr>
            <a:normAutofit/>
          </a:bodyPr>
          <a:lstStyle/>
          <a:p>
            <a:r>
              <a:rPr lang="en-US" dirty="0"/>
              <a:t>Fog computing and edge computing are both decentralized computing paradigms that bring computation and data storage closer to the source of data generation (e.g., IoT devices). However, they differ in how they manage this proximity and how they structure their architecture.</a:t>
            </a:r>
          </a:p>
          <a:p>
            <a:pPr>
              <a:buFont typeface="Arial" panose="020B0604020202020204" pitchFamily="34" charset="0"/>
              <a:buChar char="•"/>
            </a:pPr>
            <a:r>
              <a:rPr lang="en-US" b="1" dirty="0"/>
              <a:t>Edge Computing</a:t>
            </a:r>
            <a:r>
              <a:rPr lang="en-US" dirty="0"/>
              <a:t>: In edge computing, computation and data processing occur directly on the devices or nodes at the edge of the network, such as sensors, smartphones, or IoT devices. The goal is to reduce latency by processing data as close as possible to where it is generated.</a:t>
            </a:r>
          </a:p>
          <a:p>
            <a:pPr>
              <a:buFont typeface="Arial" panose="020B0604020202020204" pitchFamily="34" charset="0"/>
              <a:buChar char="•"/>
            </a:pPr>
            <a:r>
              <a:rPr lang="en-US" b="1" dirty="0"/>
              <a:t>Fog Computing</a:t>
            </a:r>
            <a:r>
              <a:rPr lang="en-US" dirty="0"/>
              <a:t>: Fog computing extends the edge concept by providing an intermediate layer of computing between the edge devices and the cloud. This layer, often made up of local or distributed fog nodes, processes, stores, and manages data locally before it is sent to the cloud or back to edge devices.</a:t>
            </a:r>
          </a:p>
          <a:p>
            <a:endParaRPr lang="en-PK" dirty="0"/>
          </a:p>
        </p:txBody>
      </p:sp>
    </p:spTree>
    <p:extLst>
      <p:ext uri="{BB962C8B-B14F-4D97-AF65-F5344CB8AC3E}">
        <p14:creationId xmlns:p14="http://schemas.microsoft.com/office/powerpoint/2010/main" val="2939719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9034-BC62-A943-6533-18387AD2A0B2}"/>
              </a:ext>
            </a:extLst>
          </p:cNvPr>
          <p:cNvSpPr>
            <a:spLocks noGrp="1"/>
          </p:cNvSpPr>
          <p:nvPr>
            <p:ph type="title"/>
          </p:nvPr>
        </p:nvSpPr>
        <p:spPr/>
        <p:txBody>
          <a:bodyPr>
            <a:normAutofit fontScale="90000"/>
          </a:bodyPr>
          <a:lstStyle/>
          <a:p>
            <a:r>
              <a:rPr lang="en-US" dirty="0"/>
              <a:t>Contrast with Decentralized Paradigms (Edge/Fog Computing):</a:t>
            </a:r>
            <a:endParaRPr lang="en-PK" dirty="0"/>
          </a:p>
        </p:txBody>
      </p:sp>
      <p:sp>
        <p:nvSpPr>
          <p:cNvPr id="3" name="Content Placeholder 2">
            <a:extLst>
              <a:ext uri="{FF2B5EF4-FFF2-40B4-BE49-F238E27FC236}">
                <a16:creationId xmlns:a16="http://schemas.microsoft.com/office/drawing/2014/main" id="{91368F8E-6494-0EB4-F443-1724CCA01CA5}"/>
              </a:ext>
            </a:extLst>
          </p:cNvPr>
          <p:cNvSpPr>
            <a:spLocks noGrp="1"/>
          </p:cNvSpPr>
          <p:nvPr>
            <p:ph idx="1"/>
          </p:nvPr>
        </p:nvSpPr>
        <p:spPr/>
        <p:txBody>
          <a:bodyPr>
            <a:normAutofit fontScale="92500" lnSpcReduction="10000"/>
          </a:bodyPr>
          <a:lstStyle/>
          <a:p>
            <a:pPr marL="0" indent="0">
              <a:buNone/>
            </a:pPr>
            <a:r>
              <a:rPr lang="en-US" b="1" u="sng" dirty="0"/>
              <a:t>Architecture:</a:t>
            </a:r>
          </a:p>
          <a:p>
            <a:pPr>
              <a:buFont typeface="Arial" panose="020B0604020202020204" pitchFamily="34" charset="0"/>
              <a:buChar char="•"/>
            </a:pPr>
            <a:r>
              <a:rPr lang="en-US" b="1" dirty="0"/>
              <a:t>Edge Computing</a:t>
            </a:r>
            <a:r>
              <a:rPr lang="en-US" dirty="0"/>
              <a:t>: Computation happens at the network’s edge, directly on devices. There’s less need for intermediary devices between the edge and the cloud.</a:t>
            </a:r>
          </a:p>
          <a:p>
            <a:pPr>
              <a:buFont typeface="Arial" panose="020B0604020202020204" pitchFamily="34" charset="0"/>
              <a:buChar char="•"/>
            </a:pPr>
            <a:r>
              <a:rPr lang="en-US" b="1" dirty="0"/>
              <a:t>Fog Computing</a:t>
            </a:r>
            <a:r>
              <a:rPr lang="en-US" dirty="0"/>
              <a:t>: Adds a layer of intermediary fog nodes (e.g., routers, gateways, local servers) between the edge devices and the cloud. These nodes act as a middle ground, performing data processing, filtering, and aggregation before data is transmitted.</a:t>
            </a:r>
          </a:p>
          <a:p>
            <a:pPr marL="0" indent="0">
              <a:buNone/>
            </a:pPr>
            <a:r>
              <a:rPr lang="en-US" b="1" u="sng" dirty="0"/>
              <a:t>Latency:</a:t>
            </a:r>
          </a:p>
          <a:p>
            <a:pPr>
              <a:buFont typeface="Arial" panose="020B0604020202020204" pitchFamily="34" charset="0"/>
              <a:buChar char="•"/>
            </a:pPr>
            <a:r>
              <a:rPr lang="en-US" b="1" dirty="0"/>
              <a:t>Edge Computing</a:t>
            </a:r>
            <a:r>
              <a:rPr lang="en-US" dirty="0"/>
              <a:t>: Has the lowest latency since data processing happens at the closest possible point (on the device itself).</a:t>
            </a:r>
          </a:p>
          <a:p>
            <a:pPr>
              <a:buFont typeface="Arial" panose="020B0604020202020204" pitchFamily="34" charset="0"/>
              <a:buChar char="•"/>
            </a:pPr>
            <a:r>
              <a:rPr lang="en-US" b="1" dirty="0"/>
              <a:t>Fog Computing</a:t>
            </a:r>
            <a:r>
              <a:rPr lang="en-US" dirty="0"/>
              <a:t>: Slightly higher latency than edge computing, as data needs to be processed by fog nodes before reaching the cloud or other endpoints.</a:t>
            </a:r>
          </a:p>
        </p:txBody>
      </p:sp>
    </p:spTree>
    <p:extLst>
      <p:ext uri="{BB962C8B-B14F-4D97-AF65-F5344CB8AC3E}">
        <p14:creationId xmlns:p14="http://schemas.microsoft.com/office/powerpoint/2010/main" val="7520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F9034-BC62-A943-6533-18387AD2A0B2}"/>
              </a:ext>
            </a:extLst>
          </p:cNvPr>
          <p:cNvSpPr>
            <a:spLocks noGrp="1"/>
          </p:cNvSpPr>
          <p:nvPr>
            <p:ph type="title"/>
          </p:nvPr>
        </p:nvSpPr>
        <p:spPr/>
        <p:txBody>
          <a:bodyPr>
            <a:normAutofit fontScale="90000"/>
          </a:bodyPr>
          <a:lstStyle/>
          <a:p>
            <a:r>
              <a:rPr lang="en-US" dirty="0"/>
              <a:t>Contrast with Decentralized Paradigms (Edge/Fog Computing):</a:t>
            </a:r>
            <a:endParaRPr lang="en-PK" dirty="0"/>
          </a:p>
        </p:txBody>
      </p:sp>
      <p:sp>
        <p:nvSpPr>
          <p:cNvPr id="3" name="Content Placeholder 2">
            <a:extLst>
              <a:ext uri="{FF2B5EF4-FFF2-40B4-BE49-F238E27FC236}">
                <a16:creationId xmlns:a16="http://schemas.microsoft.com/office/drawing/2014/main" id="{91368F8E-6494-0EB4-F443-1724CCA01CA5}"/>
              </a:ext>
            </a:extLst>
          </p:cNvPr>
          <p:cNvSpPr>
            <a:spLocks noGrp="1"/>
          </p:cNvSpPr>
          <p:nvPr>
            <p:ph idx="1"/>
          </p:nvPr>
        </p:nvSpPr>
        <p:spPr/>
        <p:txBody>
          <a:bodyPr>
            <a:normAutofit fontScale="92500" lnSpcReduction="10000"/>
          </a:bodyPr>
          <a:lstStyle/>
          <a:p>
            <a:pPr marL="0" indent="0">
              <a:buNone/>
            </a:pPr>
            <a:r>
              <a:rPr lang="en-US" b="1" u="sng" dirty="0"/>
              <a:t>Use Case Focus:</a:t>
            </a:r>
          </a:p>
          <a:p>
            <a:pPr>
              <a:buFont typeface="Arial" panose="020B0604020202020204" pitchFamily="34" charset="0"/>
              <a:buChar char="•"/>
            </a:pPr>
            <a:r>
              <a:rPr lang="en-US" b="1" dirty="0"/>
              <a:t>Edge Computing</a:t>
            </a:r>
            <a:r>
              <a:rPr lang="en-US" dirty="0"/>
              <a:t>: Ideal for real-time applications requiring immediate processing, such as autonomous vehicles, real-time video analytics, or smart appliances.</a:t>
            </a:r>
          </a:p>
          <a:p>
            <a:pPr>
              <a:buFont typeface="Arial" panose="020B0604020202020204" pitchFamily="34" charset="0"/>
              <a:buChar char="•"/>
            </a:pPr>
            <a:r>
              <a:rPr lang="en-US" b="1" dirty="0"/>
              <a:t>Fog Computing</a:t>
            </a:r>
            <a:r>
              <a:rPr lang="en-US" dirty="0"/>
              <a:t>: Best suited for scenarios requiring distributed processing, where data needs to be aggregated or preprocessed across many devices before being sent to a central cloud, such as in smart cities, industrial IoT, or large-scale sensor networks.</a:t>
            </a:r>
          </a:p>
          <a:p>
            <a:pPr marL="0" indent="0">
              <a:buNone/>
            </a:pPr>
            <a:r>
              <a:rPr lang="en-US" b="1" u="sng" dirty="0"/>
              <a:t>Data Management:</a:t>
            </a:r>
          </a:p>
          <a:p>
            <a:pPr>
              <a:buFont typeface="Arial" panose="020B0604020202020204" pitchFamily="34" charset="0"/>
              <a:buChar char="•"/>
            </a:pPr>
            <a:r>
              <a:rPr lang="en-US" b="1" dirty="0"/>
              <a:t>Edge Computing</a:t>
            </a:r>
            <a:r>
              <a:rPr lang="en-US" dirty="0"/>
              <a:t>: Data is mostly processed on individual devices and may or may not be sent to the cloud.</a:t>
            </a:r>
          </a:p>
          <a:p>
            <a:pPr>
              <a:buFont typeface="Arial" panose="020B0604020202020204" pitchFamily="34" charset="0"/>
              <a:buChar char="•"/>
            </a:pPr>
            <a:r>
              <a:rPr lang="en-US" b="1" dirty="0"/>
              <a:t>Fog Computing</a:t>
            </a:r>
            <a:r>
              <a:rPr lang="en-US" dirty="0"/>
              <a:t>: Data is collected, processed, and often filtered at fog nodes before sending only relevant information to the cloud.</a:t>
            </a:r>
          </a:p>
        </p:txBody>
      </p:sp>
    </p:spTree>
    <p:extLst>
      <p:ext uri="{BB962C8B-B14F-4D97-AF65-F5344CB8AC3E}">
        <p14:creationId xmlns:p14="http://schemas.microsoft.com/office/powerpoint/2010/main" val="413573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1" name="Rectangle 10">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3" name="Rectangle 12">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grpSp>
        <p:nvGrpSpPr>
          <p:cNvPr id="15" name="Group 14">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6" name="Oval 15">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PK"/>
            </a:p>
          </p:txBody>
        </p:sp>
        <p:sp>
          <p:nvSpPr>
            <p:cNvPr id="17" name="Oval 16">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PK"/>
            </a:p>
          </p:txBody>
        </p:sp>
      </p:grpSp>
      <p:sp>
        <p:nvSpPr>
          <p:cNvPr id="19" name="Rectangle 18">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1F68B9E-3A57-D9A8-F0F9-701A1920EB59}"/>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cap="all">
                <a:solidFill>
                  <a:srgbClr val="FFFFFF"/>
                </a:solidFill>
              </a:rPr>
              <a:t>Operating System</a:t>
            </a:r>
          </a:p>
        </p:txBody>
      </p:sp>
      <p:cxnSp>
        <p:nvCxnSpPr>
          <p:cNvPr id="21" name="Straight Connector 20">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497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3" name="Rectangle 12">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5" name="Rectangle 14">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3" name="Title 2">
            <a:extLst>
              <a:ext uri="{FF2B5EF4-FFF2-40B4-BE49-F238E27FC236}">
                <a16:creationId xmlns:a16="http://schemas.microsoft.com/office/drawing/2014/main" id="{DF4B5A94-B67F-F1A1-3936-1317C7C70AC0}"/>
              </a:ext>
            </a:extLst>
          </p:cNvPr>
          <p:cNvSpPr>
            <a:spLocks noGrp="1"/>
          </p:cNvSpPr>
          <p:nvPr>
            <p:ph type="title"/>
          </p:nvPr>
        </p:nvSpPr>
        <p:spPr>
          <a:xfrm>
            <a:off x="1069848" y="484632"/>
            <a:ext cx="10058400" cy="1609344"/>
          </a:xfrm>
        </p:spPr>
        <p:txBody>
          <a:bodyPr>
            <a:normAutofit/>
          </a:bodyPr>
          <a:lstStyle/>
          <a:p>
            <a:r>
              <a:rPr lang="en-US" dirty="0"/>
              <a:t>Introduction to Operating Systems</a:t>
            </a:r>
            <a:endParaRPr lang="en-PK" dirty="0"/>
          </a:p>
        </p:txBody>
      </p:sp>
      <p:sp>
        <p:nvSpPr>
          <p:cNvPr id="4" name="Content Placeholder 3">
            <a:extLst>
              <a:ext uri="{FF2B5EF4-FFF2-40B4-BE49-F238E27FC236}">
                <a16:creationId xmlns:a16="http://schemas.microsoft.com/office/drawing/2014/main" id="{D216BF62-1CEE-0CF7-9558-09FCF514E6BB}"/>
              </a:ext>
            </a:extLst>
          </p:cNvPr>
          <p:cNvSpPr>
            <a:spLocks noGrp="1"/>
          </p:cNvSpPr>
          <p:nvPr>
            <p:ph idx="1"/>
          </p:nvPr>
        </p:nvSpPr>
        <p:spPr>
          <a:xfrm>
            <a:off x="1069848" y="2320412"/>
            <a:ext cx="10058400" cy="3851787"/>
          </a:xfrm>
        </p:spPr>
        <p:txBody>
          <a:bodyPr>
            <a:normAutofit/>
          </a:bodyPr>
          <a:lstStyle/>
          <a:p>
            <a:pPr marL="0" indent="0">
              <a:buNone/>
            </a:pPr>
            <a:r>
              <a:rPr lang="en-US" dirty="0"/>
              <a:t>An Operating System is an interface between a computer user and computer hardware.</a:t>
            </a:r>
          </a:p>
          <a:p>
            <a:r>
              <a:rPr lang="en-US" dirty="0"/>
              <a:t>The operating system attempts to schedule computational activities to ensure good performance of the computing system. </a:t>
            </a:r>
          </a:p>
          <a:p>
            <a:r>
              <a:rPr lang="en-US" dirty="0"/>
              <a:t>It provides a convenient environment for the development and execution of programs. </a:t>
            </a:r>
          </a:p>
          <a:p>
            <a:r>
              <a:rPr lang="en-US" dirty="0"/>
              <a:t>OS has been developed for increasing CPU utilization e.g. Multiprogramming and time sharing.</a:t>
            </a:r>
          </a:p>
        </p:txBody>
      </p:sp>
      <p:sp>
        <p:nvSpPr>
          <p:cNvPr id="17" name="Oval 16">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9" name="Oval 18">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80073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9E61CF6-8F07-4962-9613-3E030E3AE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453217-A90B-F8F8-A886-8A5BE48A3AC6}"/>
              </a:ext>
            </a:extLst>
          </p:cNvPr>
          <p:cNvSpPr>
            <a:spLocks noGrp="1"/>
          </p:cNvSpPr>
          <p:nvPr>
            <p:ph type="title"/>
          </p:nvPr>
        </p:nvSpPr>
        <p:spPr>
          <a:xfrm>
            <a:off x="8479777" y="639763"/>
            <a:ext cx="3046073" cy="5177377"/>
          </a:xfrm>
          <a:ln>
            <a:noFill/>
          </a:ln>
        </p:spPr>
        <p:txBody>
          <a:bodyPr>
            <a:normAutofit/>
          </a:bodyPr>
          <a:lstStyle/>
          <a:p>
            <a:r>
              <a:rPr lang="en-US" sz="4000"/>
              <a:t>Layered Approach of OS</a:t>
            </a:r>
            <a:endParaRPr lang="en-PK" sz="4000"/>
          </a:p>
        </p:txBody>
      </p:sp>
      <p:grpSp>
        <p:nvGrpSpPr>
          <p:cNvPr id="11" name="Group 10">
            <a:extLst>
              <a:ext uri="{FF2B5EF4-FFF2-40B4-BE49-F238E27FC236}">
                <a16:creationId xmlns:a16="http://schemas.microsoft.com/office/drawing/2014/main" id="{693D30EF-116A-4B76-BB80-8E43340D49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2" name="Oval 11">
              <a:extLst>
                <a:ext uri="{FF2B5EF4-FFF2-40B4-BE49-F238E27FC236}">
                  <a16:creationId xmlns:a16="http://schemas.microsoft.com/office/drawing/2014/main" id="{231DFC7B-4141-44FE-B9F9-8030DAD7C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4">
                <a:duotone>
                  <a:schemeClr val="accent2">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3" name="Oval 12">
              <a:extLst>
                <a:ext uri="{FF2B5EF4-FFF2-40B4-BE49-F238E27FC236}">
                  <a16:creationId xmlns:a16="http://schemas.microsoft.com/office/drawing/2014/main" id="{661A8904-4FC3-442E-B6CF-CD2E9D4BF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graphicFrame>
        <p:nvGraphicFramePr>
          <p:cNvPr id="5" name="Content Placeholder 2">
            <a:extLst>
              <a:ext uri="{FF2B5EF4-FFF2-40B4-BE49-F238E27FC236}">
                <a16:creationId xmlns:a16="http://schemas.microsoft.com/office/drawing/2014/main" id="{6CCF9F43-C48D-85B9-7E3E-947722EDA822}"/>
              </a:ext>
            </a:extLst>
          </p:cNvPr>
          <p:cNvGraphicFramePr>
            <a:graphicFrameLocks noGrp="1"/>
          </p:cNvGraphicFramePr>
          <p:nvPr>
            <p:ph idx="1"/>
            <p:extLst>
              <p:ext uri="{D42A27DB-BD31-4B8C-83A1-F6EECF244321}">
                <p14:modId xmlns:p14="http://schemas.microsoft.com/office/powerpoint/2010/main" val="3789502598"/>
              </p:ext>
            </p:extLst>
          </p:nvPr>
        </p:nvGraphicFramePr>
        <p:xfrm>
          <a:off x="622300" y="639763"/>
          <a:ext cx="6572250" cy="558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01776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2" name="Rectangle 11">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2" name="Title 1">
            <a:extLst>
              <a:ext uri="{FF2B5EF4-FFF2-40B4-BE49-F238E27FC236}">
                <a16:creationId xmlns:a16="http://schemas.microsoft.com/office/drawing/2014/main" id="{611D09F7-979E-9B21-9889-11DE77A359C8}"/>
              </a:ext>
            </a:extLst>
          </p:cNvPr>
          <p:cNvSpPr>
            <a:spLocks noGrp="1"/>
          </p:cNvSpPr>
          <p:nvPr>
            <p:ph type="title"/>
          </p:nvPr>
        </p:nvSpPr>
        <p:spPr>
          <a:xfrm>
            <a:off x="1069848" y="484632"/>
            <a:ext cx="10058400" cy="1609344"/>
          </a:xfrm>
        </p:spPr>
        <p:txBody>
          <a:bodyPr>
            <a:normAutofit/>
          </a:bodyPr>
          <a:lstStyle/>
          <a:p>
            <a:r>
              <a:rPr lang="en-US" dirty="0"/>
              <a:t>Types of OS</a:t>
            </a:r>
            <a:endParaRPr lang="en-PK" dirty="0"/>
          </a:p>
        </p:txBody>
      </p:sp>
      <p:sp>
        <p:nvSpPr>
          <p:cNvPr id="3" name="Content Placeholder 2">
            <a:extLst>
              <a:ext uri="{FF2B5EF4-FFF2-40B4-BE49-F238E27FC236}">
                <a16:creationId xmlns:a16="http://schemas.microsoft.com/office/drawing/2014/main" id="{9CCD480F-5790-B445-D254-3DC2408629BE}"/>
              </a:ext>
            </a:extLst>
          </p:cNvPr>
          <p:cNvSpPr>
            <a:spLocks noGrp="1"/>
          </p:cNvSpPr>
          <p:nvPr>
            <p:ph idx="1"/>
          </p:nvPr>
        </p:nvSpPr>
        <p:spPr>
          <a:xfrm>
            <a:off x="1069848" y="2320412"/>
            <a:ext cx="10058400" cy="3851787"/>
          </a:xfrm>
        </p:spPr>
        <p:txBody>
          <a:bodyPr>
            <a:normAutofit/>
          </a:bodyPr>
          <a:lstStyle/>
          <a:p>
            <a:r>
              <a:rPr lang="pt-BR" sz="1700" dirty="0"/>
              <a:t>Batch Processing Os  </a:t>
            </a:r>
          </a:p>
          <a:p>
            <a:r>
              <a:rPr lang="pt-BR" sz="1700" dirty="0"/>
              <a:t>Multiprogramming OS </a:t>
            </a:r>
          </a:p>
          <a:p>
            <a:r>
              <a:rPr lang="pt-BR" sz="1700" dirty="0"/>
              <a:t>Multi Tasking OS </a:t>
            </a:r>
          </a:p>
          <a:p>
            <a:r>
              <a:rPr lang="pt-BR" sz="1700" dirty="0"/>
              <a:t>Multiprocessor OS </a:t>
            </a:r>
          </a:p>
          <a:p>
            <a:r>
              <a:rPr lang="pt-BR" sz="1700" dirty="0"/>
              <a:t>Timesharing OS </a:t>
            </a:r>
          </a:p>
          <a:p>
            <a:r>
              <a:rPr lang="pt-BR" sz="1700" dirty="0"/>
              <a:t>Real Time OS </a:t>
            </a:r>
          </a:p>
          <a:p>
            <a:r>
              <a:rPr lang="pt-BR" sz="1700" dirty="0"/>
              <a:t>Distributed OS </a:t>
            </a:r>
          </a:p>
          <a:p>
            <a:r>
              <a:rPr lang="pt-BR" sz="1700" dirty="0"/>
              <a:t>Embedded OS </a:t>
            </a:r>
          </a:p>
          <a:p>
            <a:r>
              <a:rPr lang="pt-BR" sz="1700" dirty="0"/>
              <a:t>Parallel processing OS </a:t>
            </a:r>
          </a:p>
          <a:p>
            <a:r>
              <a:rPr lang="pt-BR" sz="1700" dirty="0"/>
              <a:t>Mobile OS</a:t>
            </a:r>
            <a:endParaRPr lang="en-PK" sz="1700" dirty="0"/>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379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694B-BA35-F773-6B96-6455E2F4ADDA}"/>
              </a:ext>
            </a:extLst>
          </p:cNvPr>
          <p:cNvSpPr>
            <a:spLocks noGrp="1"/>
          </p:cNvSpPr>
          <p:nvPr>
            <p:ph type="title"/>
          </p:nvPr>
        </p:nvSpPr>
        <p:spPr>
          <a:xfrm>
            <a:off x="7865806" y="484632"/>
            <a:ext cx="3677264" cy="1609344"/>
          </a:xfrm>
        </p:spPr>
        <p:txBody>
          <a:bodyPr>
            <a:normAutofit/>
          </a:bodyPr>
          <a:lstStyle/>
          <a:p>
            <a:r>
              <a:rPr lang="en-US" sz="3300"/>
              <a:t>Batch Processing Operating Systems</a:t>
            </a:r>
            <a:endParaRPr lang="en-PK" sz="3300"/>
          </a:p>
        </p:txBody>
      </p:sp>
      <p:pic>
        <p:nvPicPr>
          <p:cNvPr id="6" name="Picture 5" descr="A diagram of a process&#10;&#10;Description automatically generated">
            <a:extLst>
              <a:ext uri="{FF2B5EF4-FFF2-40B4-BE49-F238E27FC236}">
                <a16:creationId xmlns:a16="http://schemas.microsoft.com/office/drawing/2014/main" id="{7E8FC897-E9E1-0C60-A3EF-45BA88201715}"/>
              </a:ext>
            </a:extLst>
          </p:cNvPr>
          <p:cNvPicPr>
            <a:picLocks noChangeAspect="1"/>
          </p:cNvPicPr>
          <p:nvPr/>
        </p:nvPicPr>
        <p:blipFill>
          <a:blip r:embed="rId2"/>
          <a:stretch>
            <a:fillRect/>
          </a:stretch>
        </p:blipFill>
        <p:spPr>
          <a:xfrm>
            <a:off x="633999" y="1602393"/>
            <a:ext cx="6912217" cy="3663475"/>
          </a:xfrm>
          <a:prstGeom prst="rect">
            <a:avLst/>
          </a:prstGeom>
        </p:spPr>
      </p:pic>
      <p:sp>
        <p:nvSpPr>
          <p:cNvPr id="3" name="Content Placeholder 2">
            <a:extLst>
              <a:ext uri="{FF2B5EF4-FFF2-40B4-BE49-F238E27FC236}">
                <a16:creationId xmlns:a16="http://schemas.microsoft.com/office/drawing/2014/main" id="{1DF00893-F589-1E36-654D-D5E7FC1F1842}"/>
              </a:ext>
            </a:extLst>
          </p:cNvPr>
          <p:cNvSpPr>
            <a:spLocks noGrp="1"/>
          </p:cNvSpPr>
          <p:nvPr>
            <p:ph idx="1"/>
          </p:nvPr>
        </p:nvSpPr>
        <p:spPr>
          <a:xfrm>
            <a:off x="7865805" y="2121408"/>
            <a:ext cx="3677263" cy="4092579"/>
          </a:xfrm>
        </p:spPr>
        <p:txBody>
          <a:bodyPr>
            <a:normAutofit/>
          </a:bodyPr>
          <a:lstStyle/>
          <a:p>
            <a:r>
              <a:rPr lang="en-US" sz="1600" dirty="0"/>
              <a:t>In Batch Processing OS, jobs which are of similar type are grouped together and treated as a batch. </a:t>
            </a:r>
          </a:p>
          <a:p>
            <a:r>
              <a:rPr lang="en-US" sz="1600" dirty="0"/>
              <a:t>They were stored on the Punch card which will be submitted to the system for processing. </a:t>
            </a:r>
            <a:endParaRPr lang="en-PK" sz="1600" dirty="0"/>
          </a:p>
        </p:txBody>
      </p:sp>
      <p:sp>
        <p:nvSpPr>
          <p:cNvPr id="8" name="TextBox 7">
            <a:extLst>
              <a:ext uri="{FF2B5EF4-FFF2-40B4-BE49-F238E27FC236}">
                <a16:creationId xmlns:a16="http://schemas.microsoft.com/office/drawing/2014/main" id="{E67CDDCB-B859-3D52-68BB-018A85142DA7}"/>
              </a:ext>
            </a:extLst>
          </p:cNvPr>
          <p:cNvSpPr txBox="1"/>
          <p:nvPr/>
        </p:nvSpPr>
        <p:spPr>
          <a:xfrm>
            <a:off x="1278196" y="5290657"/>
            <a:ext cx="6096000" cy="923330"/>
          </a:xfrm>
          <a:prstGeom prst="rect">
            <a:avLst/>
          </a:prstGeom>
          <a:noFill/>
        </p:spPr>
        <p:txBody>
          <a:bodyPr wrap="square">
            <a:spAutoFit/>
          </a:bodyPr>
          <a:lstStyle/>
          <a:p>
            <a:r>
              <a:rPr lang="en-PK" dirty="0"/>
              <a:t>The system will then perform all the required operations in a </a:t>
            </a:r>
            <a:r>
              <a:rPr lang="en-PK" b="1" dirty="0"/>
              <a:t>sequence</a:t>
            </a:r>
            <a:r>
              <a:rPr lang="en-PK" dirty="0"/>
              <a:t>. This is also called as Serial processing.</a:t>
            </a:r>
          </a:p>
        </p:txBody>
      </p:sp>
    </p:spTree>
    <p:extLst>
      <p:ext uri="{BB962C8B-B14F-4D97-AF65-F5344CB8AC3E}">
        <p14:creationId xmlns:p14="http://schemas.microsoft.com/office/powerpoint/2010/main" val="2270952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F9C9D-6F7B-C35F-60E1-38C815EE7148}"/>
              </a:ext>
            </a:extLst>
          </p:cNvPr>
          <p:cNvSpPr>
            <a:spLocks noGrp="1"/>
          </p:cNvSpPr>
          <p:nvPr>
            <p:ph type="title"/>
          </p:nvPr>
        </p:nvSpPr>
        <p:spPr/>
        <p:txBody>
          <a:bodyPr/>
          <a:lstStyle/>
          <a:p>
            <a:r>
              <a:rPr lang="en-US" dirty="0"/>
              <a:t>Multiprogramming OS</a:t>
            </a:r>
            <a:endParaRPr lang="en-PK" dirty="0"/>
          </a:p>
        </p:txBody>
      </p:sp>
      <p:pic>
        <p:nvPicPr>
          <p:cNvPr id="5" name="Content Placeholder 4">
            <a:extLst>
              <a:ext uri="{FF2B5EF4-FFF2-40B4-BE49-F238E27FC236}">
                <a16:creationId xmlns:a16="http://schemas.microsoft.com/office/drawing/2014/main" id="{DCD0D275-665E-BC7E-4D6A-547AE270E76F}"/>
              </a:ext>
            </a:extLst>
          </p:cNvPr>
          <p:cNvPicPr>
            <a:picLocks noGrp="1" noChangeAspect="1"/>
          </p:cNvPicPr>
          <p:nvPr>
            <p:ph idx="1"/>
          </p:nvPr>
        </p:nvPicPr>
        <p:blipFill>
          <a:blip r:embed="rId2"/>
          <a:stretch>
            <a:fillRect/>
          </a:stretch>
        </p:blipFill>
        <p:spPr>
          <a:xfrm>
            <a:off x="5855368" y="2455700"/>
            <a:ext cx="5506439" cy="3819360"/>
          </a:xfrm>
        </p:spPr>
      </p:pic>
      <p:sp>
        <p:nvSpPr>
          <p:cNvPr id="7" name="TextBox 6">
            <a:extLst>
              <a:ext uri="{FF2B5EF4-FFF2-40B4-BE49-F238E27FC236}">
                <a16:creationId xmlns:a16="http://schemas.microsoft.com/office/drawing/2014/main" id="{6004C40F-4516-F2BA-4A43-421B43E20414}"/>
              </a:ext>
            </a:extLst>
          </p:cNvPr>
          <p:cNvSpPr txBox="1"/>
          <p:nvPr/>
        </p:nvSpPr>
        <p:spPr>
          <a:xfrm>
            <a:off x="1069848" y="2455700"/>
            <a:ext cx="4539769" cy="2031325"/>
          </a:xfrm>
          <a:prstGeom prst="rect">
            <a:avLst/>
          </a:prstGeom>
          <a:noFill/>
        </p:spPr>
        <p:txBody>
          <a:bodyPr wrap="square">
            <a:spAutoFit/>
          </a:bodyPr>
          <a:lstStyle/>
          <a:p>
            <a:pPr algn="just"/>
            <a:r>
              <a:rPr lang="en-PK" b="1" dirty="0"/>
              <a:t>Multiprogramming</a:t>
            </a:r>
            <a:r>
              <a:rPr lang="en-PK" dirty="0"/>
              <a:t> is also the ability of an operating system to execute more than one program on a single processor machine. More than one task/program/ job/process can reside into the main memory at one point of time. </a:t>
            </a:r>
          </a:p>
        </p:txBody>
      </p:sp>
    </p:spTree>
    <p:extLst>
      <p:ext uri="{BB962C8B-B14F-4D97-AF65-F5344CB8AC3E}">
        <p14:creationId xmlns:p14="http://schemas.microsoft.com/office/powerpoint/2010/main" val="670431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441CC-3699-E56A-CB5B-37AAABA0ED1C}"/>
              </a:ext>
            </a:extLst>
          </p:cNvPr>
          <p:cNvSpPr>
            <a:spLocks noGrp="1"/>
          </p:cNvSpPr>
          <p:nvPr>
            <p:ph type="title"/>
          </p:nvPr>
        </p:nvSpPr>
        <p:spPr/>
        <p:txBody>
          <a:bodyPr/>
          <a:lstStyle/>
          <a:p>
            <a:r>
              <a:rPr lang="en-US" dirty="0"/>
              <a:t>Multitasking OS</a:t>
            </a:r>
            <a:endParaRPr lang="en-PK" dirty="0"/>
          </a:p>
        </p:txBody>
      </p:sp>
      <p:sp>
        <p:nvSpPr>
          <p:cNvPr id="3" name="Content Placeholder 2">
            <a:extLst>
              <a:ext uri="{FF2B5EF4-FFF2-40B4-BE49-F238E27FC236}">
                <a16:creationId xmlns:a16="http://schemas.microsoft.com/office/drawing/2014/main" id="{627F1DF5-EBE5-32F0-CA8E-670144FA9E87}"/>
              </a:ext>
            </a:extLst>
          </p:cNvPr>
          <p:cNvSpPr>
            <a:spLocks noGrp="1"/>
          </p:cNvSpPr>
          <p:nvPr>
            <p:ph idx="1"/>
          </p:nvPr>
        </p:nvSpPr>
        <p:spPr>
          <a:xfrm>
            <a:off x="1069848" y="2121408"/>
            <a:ext cx="5603668" cy="4050792"/>
          </a:xfrm>
        </p:spPr>
        <p:txBody>
          <a:bodyPr>
            <a:normAutofit lnSpcReduction="10000"/>
          </a:bodyPr>
          <a:lstStyle/>
          <a:p>
            <a:r>
              <a:rPr lang="en-US" dirty="0"/>
              <a:t>Multitasking is a logical extension of a multiprogramming system that supports multiple programs to run concurrently. In a </a:t>
            </a:r>
            <a:r>
              <a:rPr lang="en-US" b="1" i="1" dirty="0"/>
              <a:t>multitasking</a:t>
            </a:r>
            <a:r>
              <a:rPr lang="en-US" dirty="0"/>
              <a:t> operating system, more than one task is executed at the same time. In this technique, multiple tasks, also known as processes, share common processing resources such as a CPU. </a:t>
            </a:r>
          </a:p>
          <a:p>
            <a:r>
              <a:rPr lang="en-US" dirty="0"/>
              <a:t>Example: Almost all of today's operating systems like Microsoft Windows, and Linux can do multitasking. When you open your Web browser and then open Excel, paint and Media player at the same time, you are causing the operating system to multitasking.</a:t>
            </a:r>
            <a:endParaRPr lang="en-PK" dirty="0"/>
          </a:p>
        </p:txBody>
      </p:sp>
      <p:pic>
        <p:nvPicPr>
          <p:cNvPr id="5" name="Picture 4">
            <a:extLst>
              <a:ext uri="{FF2B5EF4-FFF2-40B4-BE49-F238E27FC236}">
                <a16:creationId xmlns:a16="http://schemas.microsoft.com/office/drawing/2014/main" id="{1730605F-A7D9-D48B-9CD3-C1D3D6F21482}"/>
              </a:ext>
            </a:extLst>
          </p:cNvPr>
          <p:cNvPicPr>
            <a:picLocks noChangeAspect="1"/>
          </p:cNvPicPr>
          <p:nvPr/>
        </p:nvPicPr>
        <p:blipFill>
          <a:blip r:embed="rId2"/>
          <a:stretch>
            <a:fillRect/>
          </a:stretch>
        </p:blipFill>
        <p:spPr>
          <a:xfrm>
            <a:off x="6854291" y="1828661"/>
            <a:ext cx="4844914" cy="3368981"/>
          </a:xfrm>
          <a:prstGeom prst="rect">
            <a:avLst/>
          </a:prstGeom>
        </p:spPr>
      </p:pic>
    </p:spTree>
    <p:extLst>
      <p:ext uri="{BB962C8B-B14F-4D97-AF65-F5344CB8AC3E}">
        <p14:creationId xmlns:p14="http://schemas.microsoft.com/office/powerpoint/2010/main" val="52164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0F10E-6A28-11CE-6B96-9852D6CD87E2}"/>
              </a:ext>
            </a:extLst>
          </p:cNvPr>
          <p:cNvSpPr>
            <a:spLocks noGrp="1"/>
          </p:cNvSpPr>
          <p:nvPr>
            <p:ph type="title"/>
          </p:nvPr>
        </p:nvSpPr>
        <p:spPr>
          <a:xfrm>
            <a:off x="1069848" y="484632"/>
            <a:ext cx="10058400" cy="1609344"/>
          </a:xfrm>
        </p:spPr>
        <p:txBody>
          <a:bodyPr>
            <a:normAutofit/>
          </a:bodyPr>
          <a:lstStyle/>
          <a:p>
            <a:r>
              <a:rPr lang="en-US" dirty="0"/>
              <a:t>Benefits of Cloud Computing </a:t>
            </a:r>
            <a:endParaRPr lang="en-PK" dirty="0"/>
          </a:p>
        </p:txBody>
      </p:sp>
      <p:sp>
        <p:nvSpPr>
          <p:cNvPr id="9" name="Rectangle 8">
            <a:extLst>
              <a:ext uri="{FF2B5EF4-FFF2-40B4-BE49-F238E27FC236}">
                <a16:creationId xmlns:a16="http://schemas.microsoft.com/office/drawing/2014/main" id="{73FAFB3F-DE4E-478C-9ECA-E9FAAE5A7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94AB6614-0639-DF62-A193-0B89DD26D0B3}"/>
              </a:ext>
            </a:extLst>
          </p:cNvPr>
          <p:cNvGraphicFramePr>
            <a:graphicFrameLocks noGrp="1"/>
          </p:cNvGraphicFramePr>
          <p:nvPr>
            <p:ph idx="1"/>
            <p:extLst>
              <p:ext uri="{D42A27DB-BD31-4B8C-83A1-F6EECF244321}">
                <p14:modId xmlns:p14="http://schemas.microsoft.com/office/powerpoint/2010/main" val="2816809943"/>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76507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5E130A-5E15-6380-8994-240E9EFA1195}"/>
              </a:ext>
            </a:extLst>
          </p:cNvPr>
          <p:cNvSpPr txBox="1"/>
          <p:nvPr/>
        </p:nvSpPr>
        <p:spPr>
          <a:xfrm>
            <a:off x="545690" y="797370"/>
            <a:ext cx="11100620" cy="4524315"/>
          </a:xfrm>
          <a:prstGeom prst="rect">
            <a:avLst/>
          </a:prstGeom>
          <a:noFill/>
        </p:spPr>
        <p:txBody>
          <a:bodyPr wrap="square">
            <a:spAutoFit/>
          </a:bodyPr>
          <a:lstStyle/>
          <a:p>
            <a:pPr algn="just"/>
            <a:r>
              <a:rPr lang="en-US" sz="2400" b="1" dirty="0"/>
              <a:t>Multiprogramming: </a:t>
            </a:r>
            <a:r>
              <a:rPr lang="en-US" sz="2400" dirty="0"/>
              <a:t>This is about keeping multiple programs in the </a:t>
            </a:r>
            <a:r>
              <a:rPr lang="en-US" sz="2400" dirty="0">
                <a:highlight>
                  <a:srgbClr val="FFFF00"/>
                </a:highlight>
              </a:rPr>
              <a:t>computer's memory </a:t>
            </a:r>
            <a:r>
              <a:rPr lang="en-US" sz="2400" dirty="0"/>
              <a:t>at once. The operating system switches between them to make it seem like they are all running at the same time. However, with multiprogramming, only one program is actively using the CPU at any given moment; the others are just waiting their turn.</a:t>
            </a:r>
          </a:p>
          <a:p>
            <a:pPr algn="just"/>
            <a:endParaRPr lang="en-US" sz="2400" b="1" dirty="0"/>
          </a:p>
          <a:p>
            <a:pPr algn="just"/>
            <a:r>
              <a:rPr lang="en-US" sz="2400" b="1" dirty="0"/>
              <a:t>Multitasking: </a:t>
            </a:r>
            <a:r>
              <a:rPr lang="en-US" sz="2400" dirty="0"/>
              <a:t>This is a more advanced form of multiprogramming. In multitasking, the operating system allows multiple tasks to be executed simultaneously by using the CPU efficiently. It manages these tasks in such a way that they can run concurrently, sharing the CPU’s processing power, which makes it feel like everything is happening at once.</a:t>
            </a:r>
            <a:endParaRPr lang="en-PK" sz="2400" dirty="0"/>
          </a:p>
        </p:txBody>
      </p:sp>
    </p:spTree>
    <p:extLst>
      <p:ext uri="{BB962C8B-B14F-4D97-AF65-F5344CB8AC3E}">
        <p14:creationId xmlns:p14="http://schemas.microsoft.com/office/powerpoint/2010/main" val="26100530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C24E-744F-5E3B-2A93-C6E6840FE094}"/>
              </a:ext>
            </a:extLst>
          </p:cNvPr>
          <p:cNvSpPr>
            <a:spLocks noGrp="1"/>
          </p:cNvSpPr>
          <p:nvPr>
            <p:ph type="title"/>
          </p:nvPr>
        </p:nvSpPr>
        <p:spPr>
          <a:xfrm>
            <a:off x="6381135" y="484632"/>
            <a:ext cx="5161935" cy="1609344"/>
          </a:xfrm>
        </p:spPr>
        <p:txBody>
          <a:bodyPr>
            <a:normAutofit/>
          </a:bodyPr>
          <a:lstStyle/>
          <a:p>
            <a:r>
              <a:rPr lang="en-US" dirty="0"/>
              <a:t>Multiprocessor OS</a:t>
            </a:r>
            <a:endParaRPr lang="en-PK" dirty="0"/>
          </a:p>
        </p:txBody>
      </p:sp>
      <p:pic>
        <p:nvPicPr>
          <p:cNvPr id="5" name="Picture 4" descr="A diagram of a computer hardware system&#10;&#10;Description automatically generated">
            <a:extLst>
              <a:ext uri="{FF2B5EF4-FFF2-40B4-BE49-F238E27FC236}">
                <a16:creationId xmlns:a16="http://schemas.microsoft.com/office/drawing/2014/main" id="{295300C9-027C-B262-1BA4-17A9FD0E9B79}"/>
              </a:ext>
            </a:extLst>
          </p:cNvPr>
          <p:cNvPicPr>
            <a:picLocks noChangeAspect="1"/>
          </p:cNvPicPr>
          <p:nvPr/>
        </p:nvPicPr>
        <p:blipFill>
          <a:blip r:embed="rId2"/>
          <a:stretch>
            <a:fillRect/>
          </a:stretch>
        </p:blipFill>
        <p:spPr>
          <a:xfrm>
            <a:off x="643192" y="2109333"/>
            <a:ext cx="5451627" cy="2640427"/>
          </a:xfrm>
          <a:prstGeom prst="rect">
            <a:avLst/>
          </a:prstGeom>
        </p:spPr>
      </p:pic>
      <p:sp>
        <p:nvSpPr>
          <p:cNvPr id="3" name="Content Placeholder 2">
            <a:extLst>
              <a:ext uri="{FF2B5EF4-FFF2-40B4-BE49-F238E27FC236}">
                <a16:creationId xmlns:a16="http://schemas.microsoft.com/office/drawing/2014/main" id="{CEFDF0D0-1769-997E-D7C4-346D955B793E}"/>
              </a:ext>
            </a:extLst>
          </p:cNvPr>
          <p:cNvSpPr>
            <a:spLocks noGrp="1"/>
          </p:cNvSpPr>
          <p:nvPr>
            <p:ph idx="1"/>
          </p:nvPr>
        </p:nvSpPr>
        <p:spPr>
          <a:xfrm>
            <a:off x="6381135" y="2121408"/>
            <a:ext cx="5161934" cy="4092579"/>
          </a:xfrm>
        </p:spPr>
        <p:txBody>
          <a:bodyPr>
            <a:normAutofit/>
          </a:bodyPr>
          <a:lstStyle/>
          <a:p>
            <a:r>
              <a:rPr lang="en-US" sz="1800" dirty="0"/>
              <a:t>Multiprocessor Operating System Multiprocessor Operating System refers to the use of two or more central processing units (CPU) within a single computer system. These multiple CPUs are in a close communication sharing the computer bus, memory and other peripheral devices. </a:t>
            </a:r>
            <a:endParaRPr lang="en-PK" sz="1800" dirty="0"/>
          </a:p>
        </p:txBody>
      </p:sp>
    </p:spTree>
    <p:extLst>
      <p:ext uri="{BB962C8B-B14F-4D97-AF65-F5344CB8AC3E}">
        <p14:creationId xmlns:p14="http://schemas.microsoft.com/office/powerpoint/2010/main" val="2736546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DA0028D2-FF34-FD49-BC44-76C20EC8BBFF}"/>
              </a:ext>
            </a:extLst>
          </p:cNvPr>
          <p:cNvSpPr>
            <a:spLocks noGrp="1" noChangeArrowheads="1"/>
          </p:cNvSpPr>
          <p:nvPr>
            <p:ph idx="1"/>
          </p:nvPr>
        </p:nvSpPr>
        <p:spPr bwMode="auto">
          <a:xfrm>
            <a:off x="715426" y="617764"/>
            <a:ext cx="10761148"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400" b="1" i="0" u="none" strike="noStrike" cap="none" normalizeH="0" baseline="0" dirty="0">
                <a:ln>
                  <a:noFill/>
                </a:ln>
                <a:solidFill>
                  <a:schemeClr val="tx1"/>
                </a:solidFill>
                <a:effectLst/>
              </a:rPr>
              <a:t>Timesharing OS</a:t>
            </a:r>
            <a:r>
              <a:rPr kumimoji="0" lang="en-PK" altLang="en-PK" sz="2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2400" b="0" i="0" u="none" strike="noStrike" cap="none" normalizeH="0" baseline="0" dirty="0">
                <a:ln>
                  <a:noFill/>
                </a:ln>
                <a:solidFill>
                  <a:schemeClr val="tx1"/>
                </a:solidFill>
                <a:effectLst/>
              </a:rPr>
              <a:t>Allows multiple users to share system resources efficiently.</a:t>
            </a: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2400" b="0" i="0" u="none" strike="noStrike" cap="none" normalizeH="0" baseline="0" dirty="0">
                <a:ln>
                  <a:noFill/>
                </a:ln>
                <a:solidFill>
                  <a:schemeClr val="tx1"/>
                </a:solidFill>
                <a:effectLst/>
              </a:rPr>
              <a:t>It allocates a small amount of processing time (called a "time slice") to each user or task, rapidly switching between them. This creates the illusion that all users are interacting with the system simultaneously.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400" b="1" i="0" u="none" strike="noStrike" cap="none" normalizeH="0" baseline="0" dirty="0">
                <a:ln>
                  <a:noFill/>
                </a:ln>
                <a:solidFill>
                  <a:schemeClr val="tx1"/>
                </a:solidFill>
                <a:effectLst/>
              </a:rPr>
              <a:t>Examples</a:t>
            </a:r>
            <a:r>
              <a:rPr kumimoji="0" lang="en-PK" altLang="en-PK" sz="2400" b="0" i="0" u="none" strike="noStrike" cap="none" normalizeH="0" baseline="0" dirty="0">
                <a:ln>
                  <a:noFill/>
                </a:ln>
                <a:solidFill>
                  <a:schemeClr val="tx1"/>
                </a:solidFill>
                <a:effectLst/>
              </a:rPr>
              <a:t>: Unix, Multics.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400" b="1" i="0" u="none" strike="noStrike" cap="none" normalizeH="0" baseline="0" dirty="0">
                <a:ln>
                  <a:noFill/>
                </a:ln>
                <a:solidFill>
                  <a:schemeClr val="tx1"/>
                </a:solidFill>
                <a:effectLst/>
              </a:rPr>
              <a:t>Real-Time OS (RTOS)</a:t>
            </a:r>
            <a:r>
              <a:rPr kumimoji="0" lang="en-PK" altLang="en-PK" sz="2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2400" b="0" i="0" u="none" strike="noStrike" cap="none" normalizeH="0" baseline="0" dirty="0">
                <a:ln>
                  <a:noFill/>
                </a:ln>
                <a:solidFill>
                  <a:schemeClr val="tx1"/>
                </a:solidFill>
                <a:effectLst/>
              </a:rPr>
              <a:t>Designed to handle events or data in real-time with predictable response times.</a:t>
            </a:r>
          </a:p>
          <a:p>
            <a:pPr marL="0" marR="0" lvl="0" indent="0" algn="l" defTabSz="914400" rtl="0" eaLnBrk="0" fontAlgn="base" latinLnBrk="0" hangingPunct="0">
              <a:lnSpc>
                <a:spcPct val="100000"/>
              </a:lnSpc>
              <a:spcBef>
                <a:spcPct val="0"/>
              </a:spcBef>
              <a:spcAft>
                <a:spcPct val="0"/>
              </a:spcAft>
              <a:buClrTx/>
              <a:buSzTx/>
              <a:buNone/>
              <a:tabLst/>
            </a:pPr>
            <a:r>
              <a:rPr kumimoji="0" lang="en-PK" altLang="en-PK" sz="2400" b="0" i="0" u="none" strike="noStrike" cap="none" normalizeH="0" baseline="0" dirty="0">
                <a:ln>
                  <a:noFill/>
                </a:ln>
                <a:solidFill>
                  <a:schemeClr val="tx1"/>
                </a:solidFill>
                <a:effectLst/>
              </a:rPr>
              <a:t>Prioritizes tasks based on time constraints, ensuring critical tasks are completed within a certain time frame (either "hard" real-time or "soft" real-time).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400" b="1" i="0" u="none" strike="noStrike" cap="none" normalizeH="0" baseline="0" dirty="0">
                <a:ln>
                  <a:noFill/>
                </a:ln>
                <a:solidFill>
                  <a:schemeClr val="tx1"/>
                </a:solidFill>
                <a:effectLst/>
              </a:rPr>
              <a:t>Examples</a:t>
            </a:r>
            <a:r>
              <a:rPr kumimoji="0" lang="en-PK" altLang="en-PK" sz="2400" b="0" i="0" u="none" strike="noStrike" cap="none" normalizeH="0" baseline="0" dirty="0">
                <a:ln>
                  <a:noFill/>
                </a:ln>
                <a:solidFill>
                  <a:schemeClr val="tx1"/>
                </a:solidFill>
                <a:effectLst/>
              </a:rPr>
              <a:t>: VxWorks, </a:t>
            </a:r>
            <a:r>
              <a:rPr kumimoji="0" lang="en-PK" altLang="en-PK" sz="2400" b="0" i="0" u="none" strike="noStrike" cap="none" normalizeH="0" baseline="0" dirty="0" err="1">
                <a:ln>
                  <a:noFill/>
                </a:ln>
                <a:solidFill>
                  <a:schemeClr val="tx1"/>
                </a:solidFill>
                <a:effectLst/>
              </a:rPr>
              <a:t>FreeRTOS</a:t>
            </a:r>
            <a:r>
              <a:rPr kumimoji="0" lang="en-PK" altLang="en-PK" sz="24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927418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BAAE26F-E40C-3C6B-2632-2FAA1D1E0A89}"/>
              </a:ext>
            </a:extLst>
          </p:cNvPr>
          <p:cNvSpPr>
            <a:spLocks noChangeArrowheads="1"/>
          </p:cNvSpPr>
          <p:nvPr/>
        </p:nvSpPr>
        <p:spPr bwMode="auto">
          <a:xfrm>
            <a:off x="729916" y="483174"/>
            <a:ext cx="10732168"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800" b="1" i="0" u="none" strike="noStrike" cap="none" normalizeH="0" baseline="0" dirty="0">
                <a:ln>
                  <a:noFill/>
                </a:ln>
                <a:solidFill>
                  <a:schemeClr val="tx1"/>
                </a:solidFill>
                <a:effectLst/>
              </a:rPr>
              <a:t>Distributed OS</a:t>
            </a:r>
            <a:r>
              <a:rPr kumimoji="0" lang="en-PK" altLang="en-PK" sz="2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tabLst/>
            </a:pPr>
            <a:r>
              <a:rPr kumimoji="0" lang="en-PK" altLang="en-PK" sz="2800" b="0" i="0" u="none" strike="noStrike" cap="none" normalizeH="0" baseline="0" dirty="0">
                <a:ln>
                  <a:noFill/>
                </a:ln>
                <a:solidFill>
                  <a:schemeClr val="tx1"/>
                </a:solidFill>
                <a:effectLst/>
              </a:rPr>
              <a:t>Manages a group of independent computers and makes them appear as a single system to users.</a:t>
            </a:r>
          </a:p>
          <a:p>
            <a:pPr marL="0" marR="0" lvl="0" indent="0" algn="l" defTabSz="914400" rtl="0" eaLnBrk="0" fontAlgn="base" latinLnBrk="0" hangingPunct="0">
              <a:lnSpc>
                <a:spcPct val="100000"/>
              </a:lnSpc>
              <a:spcBef>
                <a:spcPct val="0"/>
              </a:spcBef>
              <a:spcAft>
                <a:spcPct val="0"/>
              </a:spcAft>
              <a:buClrTx/>
              <a:buSzTx/>
              <a:tabLst/>
            </a:pPr>
            <a:r>
              <a:rPr kumimoji="0" lang="en-PK" altLang="en-PK" sz="2800" b="0" i="0" u="none" strike="noStrike" cap="none" normalizeH="0" baseline="0" dirty="0">
                <a:ln>
                  <a:noFill/>
                </a:ln>
                <a:solidFill>
                  <a:schemeClr val="tx1"/>
                </a:solidFill>
                <a:effectLst/>
              </a:rPr>
              <a:t>It allows systems on different machines to communicate and share resources seamlessly.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800" b="1" i="0" u="none" strike="noStrike" cap="none" normalizeH="0" baseline="0" dirty="0">
                <a:ln>
                  <a:noFill/>
                </a:ln>
                <a:solidFill>
                  <a:schemeClr val="tx1"/>
                </a:solidFill>
                <a:effectLst/>
              </a:rPr>
              <a:t>Examples</a:t>
            </a:r>
            <a:r>
              <a:rPr kumimoji="0" lang="en-PK" altLang="en-PK" sz="2800" b="0" i="0" u="none" strike="noStrike" cap="none" normalizeH="0" baseline="0" dirty="0">
                <a:ln>
                  <a:noFill/>
                </a:ln>
                <a:solidFill>
                  <a:schemeClr val="tx1"/>
                </a:solidFill>
                <a:effectLst/>
              </a:rPr>
              <a:t>: Microsoft Azure, Google’s File System (GFS).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800" b="1" i="0" u="none" strike="noStrike" cap="none" normalizeH="0" baseline="0" dirty="0">
                <a:ln>
                  <a:noFill/>
                </a:ln>
                <a:solidFill>
                  <a:schemeClr val="tx1"/>
                </a:solidFill>
                <a:effectLst/>
              </a:rPr>
              <a:t>Embedded OS</a:t>
            </a:r>
            <a:r>
              <a:rPr kumimoji="0" lang="en-PK" altLang="en-PK" sz="2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tabLst/>
            </a:pPr>
            <a:r>
              <a:rPr kumimoji="0" lang="en-PK" altLang="en-PK" sz="2800" b="0" i="0" u="none" strike="noStrike" cap="none" normalizeH="0" baseline="0" dirty="0">
                <a:ln>
                  <a:noFill/>
                </a:ln>
                <a:solidFill>
                  <a:schemeClr val="tx1"/>
                </a:solidFill>
                <a:effectLst/>
              </a:rPr>
              <a:t>Used in embedded systems, these are specialized OSes designed to operate within a specific hardware configuration.</a:t>
            </a:r>
          </a:p>
          <a:p>
            <a:pPr marL="0" marR="0" lvl="0" indent="0" algn="l" defTabSz="914400" rtl="0" eaLnBrk="0" fontAlgn="base" latinLnBrk="0" hangingPunct="0">
              <a:lnSpc>
                <a:spcPct val="100000"/>
              </a:lnSpc>
              <a:spcBef>
                <a:spcPct val="0"/>
              </a:spcBef>
              <a:spcAft>
                <a:spcPct val="0"/>
              </a:spcAft>
              <a:buClrTx/>
              <a:buSzTx/>
              <a:tabLst/>
            </a:pPr>
            <a:r>
              <a:rPr kumimoji="0" lang="en-PK" altLang="en-PK" sz="2800" b="0" i="0" u="none" strike="noStrike" cap="none" normalizeH="0" baseline="0" dirty="0">
                <a:ln>
                  <a:noFill/>
                </a:ln>
                <a:solidFill>
                  <a:schemeClr val="tx1"/>
                </a:solidFill>
                <a:effectLst/>
              </a:rPr>
              <a:t>Highly optimized for specific tasks, often with limited memory and computing power.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800" b="1" i="0" u="none" strike="noStrike" cap="none" normalizeH="0" baseline="0" dirty="0">
                <a:ln>
                  <a:noFill/>
                </a:ln>
                <a:solidFill>
                  <a:schemeClr val="tx1"/>
                </a:solidFill>
                <a:effectLst/>
              </a:rPr>
              <a:t>Examples</a:t>
            </a:r>
            <a:r>
              <a:rPr kumimoji="0" lang="en-PK" altLang="en-PK" sz="2800" b="0" i="0" u="none" strike="noStrike" cap="none" normalizeH="0" baseline="0" dirty="0">
                <a:ln>
                  <a:noFill/>
                </a:ln>
                <a:solidFill>
                  <a:schemeClr val="tx1"/>
                </a:solidFill>
                <a:effectLst/>
              </a:rPr>
              <a:t>: Embedded Linux, Windows Embedded.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7572867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B52D0078-129D-055C-F40D-ABFC6F061583}"/>
              </a:ext>
            </a:extLst>
          </p:cNvPr>
          <p:cNvSpPr>
            <a:spLocks noChangeArrowheads="1"/>
          </p:cNvSpPr>
          <p:nvPr/>
        </p:nvSpPr>
        <p:spPr bwMode="auto">
          <a:xfrm>
            <a:off x="224590" y="362774"/>
            <a:ext cx="10972799" cy="6124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800" b="1" i="0" u="none" strike="noStrike" cap="none" normalizeH="0" baseline="0" dirty="0">
                <a:ln>
                  <a:noFill/>
                </a:ln>
                <a:solidFill>
                  <a:schemeClr val="tx1"/>
                </a:solidFill>
                <a:effectLst/>
              </a:rPr>
              <a:t>Parallel Processing OS</a:t>
            </a:r>
            <a:r>
              <a:rPr kumimoji="0" lang="en-PK" altLang="en-PK" sz="2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tabLst/>
            </a:pPr>
            <a:r>
              <a:rPr kumimoji="0" lang="en-PK" altLang="en-PK" sz="2800" b="0" i="0" u="none" strike="noStrike" cap="none" normalizeH="0" baseline="0" dirty="0">
                <a:ln>
                  <a:noFill/>
                </a:ln>
                <a:solidFill>
                  <a:schemeClr val="tx1"/>
                </a:solidFill>
                <a:effectLst/>
              </a:rPr>
              <a:t>Designed to run programs by dividing tasks between multiple processors working concurrently.</a:t>
            </a:r>
          </a:p>
          <a:p>
            <a:pPr marL="0" marR="0" lvl="0" indent="0" algn="l" defTabSz="914400" rtl="0" eaLnBrk="0" fontAlgn="base" latinLnBrk="0" hangingPunct="0">
              <a:lnSpc>
                <a:spcPct val="100000"/>
              </a:lnSpc>
              <a:spcBef>
                <a:spcPct val="0"/>
              </a:spcBef>
              <a:spcAft>
                <a:spcPct val="0"/>
              </a:spcAft>
              <a:buClrTx/>
              <a:buSzTx/>
              <a:tabLst/>
            </a:pPr>
            <a:r>
              <a:rPr kumimoji="0" lang="en-PK" altLang="en-PK" sz="2800" b="0" i="0" u="none" strike="noStrike" cap="none" normalizeH="0" baseline="0" dirty="0">
                <a:ln>
                  <a:noFill/>
                </a:ln>
                <a:solidFill>
                  <a:schemeClr val="tx1"/>
                </a:solidFill>
                <a:effectLst/>
              </a:rPr>
              <a:t>Coordinates processing across multiple CPUs to speed up execution of tasks, often for complex computations.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800" b="1" i="0" u="none" strike="noStrike" cap="none" normalizeH="0" baseline="0" dirty="0">
                <a:ln>
                  <a:noFill/>
                </a:ln>
                <a:solidFill>
                  <a:schemeClr val="tx1"/>
                </a:solidFill>
                <a:effectLst/>
              </a:rPr>
              <a:t>Examples</a:t>
            </a:r>
            <a:r>
              <a:rPr kumimoji="0" lang="en-PK" altLang="en-PK" sz="2800" b="0" i="0" u="none" strike="noStrike" cap="none" normalizeH="0" baseline="0" dirty="0">
                <a:ln>
                  <a:noFill/>
                </a:ln>
                <a:solidFill>
                  <a:schemeClr val="tx1"/>
                </a:solidFill>
                <a:effectLst/>
              </a:rPr>
              <a:t>: IBM’s AIX, Cray’s UNICOS.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800" b="1" i="0" u="none" strike="noStrike" cap="none" normalizeH="0" baseline="0" dirty="0">
                <a:ln>
                  <a:noFill/>
                </a:ln>
                <a:solidFill>
                  <a:schemeClr val="tx1"/>
                </a:solidFill>
                <a:effectLst/>
              </a:rPr>
              <a:t>Mobile OS</a:t>
            </a:r>
            <a:r>
              <a:rPr kumimoji="0" lang="en-PK" altLang="en-PK" sz="2800" b="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tabLst/>
            </a:pPr>
            <a:r>
              <a:rPr kumimoji="0" lang="en-PK" altLang="en-PK" sz="2800" b="0" i="0" u="none" strike="noStrike" cap="none" normalizeH="0" baseline="0" dirty="0">
                <a:ln>
                  <a:noFill/>
                </a:ln>
                <a:solidFill>
                  <a:schemeClr val="tx1"/>
                </a:solidFill>
                <a:effectLst/>
              </a:rPr>
              <a:t>Developed specifically for mobile devices like smartphones and tablets.</a:t>
            </a:r>
          </a:p>
          <a:p>
            <a:pPr marL="0" marR="0" lvl="0" indent="0" algn="l" defTabSz="914400" rtl="0" eaLnBrk="0" fontAlgn="base" latinLnBrk="0" hangingPunct="0">
              <a:lnSpc>
                <a:spcPct val="100000"/>
              </a:lnSpc>
              <a:spcBef>
                <a:spcPct val="0"/>
              </a:spcBef>
              <a:spcAft>
                <a:spcPct val="0"/>
              </a:spcAft>
              <a:buClrTx/>
              <a:buSzTx/>
              <a:tabLst/>
            </a:pPr>
            <a:r>
              <a:rPr kumimoji="0" lang="en-PK" altLang="en-PK" sz="2800" b="0" i="0" u="none" strike="noStrike" cap="none" normalizeH="0" baseline="0" dirty="0">
                <a:ln>
                  <a:noFill/>
                </a:ln>
                <a:solidFill>
                  <a:schemeClr val="tx1"/>
                </a:solidFill>
                <a:effectLst/>
              </a:rPr>
              <a:t>Optimized for touchscreen interfaces and mobile communication, while managing power consumption efficiently.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800" b="1" i="0" u="none" strike="noStrike" cap="none" normalizeH="0" baseline="0" dirty="0">
                <a:ln>
                  <a:noFill/>
                </a:ln>
                <a:solidFill>
                  <a:schemeClr val="tx1"/>
                </a:solidFill>
                <a:effectLst/>
              </a:rPr>
              <a:t>Examples</a:t>
            </a:r>
            <a:r>
              <a:rPr kumimoji="0" lang="en-PK" altLang="en-PK" sz="2800" b="0" i="0" u="none" strike="noStrike" cap="none" normalizeH="0" baseline="0" dirty="0">
                <a:ln>
                  <a:noFill/>
                </a:ln>
                <a:solidFill>
                  <a:schemeClr val="tx1"/>
                </a:solidFill>
                <a:effectLst/>
              </a:rPr>
              <a:t>: Android, iOS.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2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671307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9" name="Rectangle 8">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1" name="Rectangle 10">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grpSp>
        <p:nvGrpSpPr>
          <p:cNvPr id="13" name="Group 12">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4" name="Oval 13">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a:lstStyle/>
            <a:p>
              <a:endParaRPr lang="en-PK"/>
            </a:p>
          </p:txBody>
        </p:sp>
        <p:sp>
          <p:nvSpPr>
            <p:cNvPr id="15" name="Oval 14">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a:lstStyle/>
            <a:p>
              <a:endParaRPr lang="en-PK"/>
            </a:p>
          </p:txBody>
        </p:sp>
      </p:grpSp>
      <p:sp>
        <p:nvSpPr>
          <p:cNvPr id="17" name="Rectangle 16">
            <a:extLst>
              <a:ext uri="{FF2B5EF4-FFF2-40B4-BE49-F238E27FC236}">
                <a16:creationId xmlns:a16="http://schemas.microsoft.com/office/drawing/2014/main" id="{48FDEBDB-5859-4B9E-8810-2C5CFED09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6B056-57F0-E205-5E26-97D427BE0DD6}"/>
              </a:ext>
            </a:extLst>
          </p:cNvPr>
          <p:cNvSpPr>
            <a:spLocks noGrp="1"/>
          </p:cNvSpPr>
          <p:nvPr>
            <p:ph type="title"/>
          </p:nvPr>
        </p:nvSpPr>
        <p:spPr>
          <a:xfrm>
            <a:off x="1051560" y="942975"/>
            <a:ext cx="9966960" cy="3525056"/>
          </a:xfrm>
        </p:spPr>
        <p:txBody>
          <a:bodyPr vert="horz" lIns="91440" tIns="45720" rIns="91440" bIns="45720" rtlCol="0" anchor="b">
            <a:normAutofit/>
          </a:bodyPr>
          <a:lstStyle/>
          <a:p>
            <a:pPr algn="ctr">
              <a:lnSpc>
                <a:spcPct val="80000"/>
              </a:lnSpc>
            </a:pPr>
            <a:r>
              <a:rPr lang="en-US" sz="9600" cap="all" dirty="0">
                <a:solidFill>
                  <a:srgbClr val="FFFFFF"/>
                </a:solidFill>
              </a:rPr>
              <a:t>OS Tutorial</a:t>
            </a:r>
            <a:br>
              <a:rPr lang="en-US" sz="9600" cap="all" dirty="0">
                <a:solidFill>
                  <a:srgbClr val="FFFFFF"/>
                </a:solidFill>
              </a:rPr>
            </a:br>
            <a:r>
              <a:rPr lang="en-US" sz="3600" cap="all" dirty="0">
                <a:solidFill>
                  <a:srgbClr val="FFFFFF"/>
                </a:solidFill>
              </a:rPr>
              <a:t>Interacting with OS</a:t>
            </a:r>
            <a:endParaRPr lang="en-US" sz="9600" cap="all" dirty="0">
              <a:solidFill>
                <a:srgbClr val="FFFFFF"/>
              </a:solidFill>
            </a:endParaRPr>
          </a:p>
        </p:txBody>
      </p:sp>
      <p:cxnSp>
        <p:nvCxnSpPr>
          <p:cNvPr id="19" name="Straight Connector 18">
            <a:extLst>
              <a:ext uri="{FF2B5EF4-FFF2-40B4-BE49-F238E27FC236}">
                <a16:creationId xmlns:a16="http://schemas.microsoft.com/office/drawing/2014/main" id="{B1D1A340-723B-4014-B5FE-204F062731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58589"/>
            <a:ext cx="9144000" cy="0"/>
          </a:xfrm>
          <a:prstGeom prst="line">
            <a:avLst/>
          </a:prstGeom>
          <a:ln w="28575">
            <a:solidFill>
              <a:srgbClr val="FFFFFF">
                <a:alpha val="5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96275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93DB-1A82-8B06-196C-D77774EE71F6}"/>
              </a:ext>
            </a:extLst>
          </p:cNvPr>
          <p:cNvSpPr>
            <a:spLocks noGrp="1"/>
          </p:cNvSpPr>
          <p:nvPr>
            <p:ph type="title"/>
          </p:nvPr>
        </p:nvSpPr>
        <p:spPr/>
        <p:txBody>
          <a:bodyPr/>
          <a:lstStyle/>
          <a:p>
            <a:r>
              <a:rPr lang="en-US" i="0" dirty="0">
                <a:solidFill>
                  <a:srgbClr val="232F3E"/>
                </a:solidFill>
                <a:effectLst/>
                <a:latin typeface="+mn-lt"/>
              </a:rPr>
              <a:t>What is a CLI?</a:t>
            </a:r>
            <a:endParaRPr lang="en-PK" dirty="0">
              <a:latin typeface="+mn-lt"/>
            </a:endParaRPr>
          </a:p>
        </p:txBody>
      </p:sp>
      <p:sp>
        <p:nvSpPr>
          <p:cNvPr id="3" name="Content Placeholder 2">
            <a:extLst>
              <a:ext uri="{FF2B5EF4-FFF2-40B4-BE49-F238E27FC236}">
                <a16:creationId xmlns:a16="http://schemas.microsoft.com/office/drawing/2014/main" id="{0696672B-5673-7BED-57D7-1E5656F74191}"/>
              </a:ext>
            </a:extLst>
          </p:cNvPr>
          <p:cNvSpPr>
            <a:spLocks noGrp="1"/>
          </p:cNvSpPr>
          <p:nvPr>
            <p:ph idx="1"/>
          </p:nvPr>
        </p:nvSpPr>
        <p:spPr/>
        <p:txBody>
          <a:bodyPr/>
          <a:lstStyle/>
          <a:p>
            <a:pPr algn="just"/>
            <a:r>
              <a:rPr lang="en-US" b="0" i="0" dirty="0">
                <a:solidFill>
                  <a:srgbClr val="333333"/>
                </a:solidFill>
                <a:effectLst/>
              </a:rPr>
              <a:t>A command line interface (CLI) is a software mechanism you use to interact with your operating system using your keyboard. Another mechanism is a graphical UI (GUI), which is popular today with all applications and software systems. </a:t>
            </a:r>
          </a:p>
          <a:p>
            <a:pPr algn="just"/>
            <a:r>
              <a:rPr lang="en-US" b="0" i="0" dirty="0">
                <a:solidFill>
                  <a:srgbClr val="333333"/>
                </a:solidFill>
                <a:effectLst/>
              </a:rPr>
              <a:t>You can use a GUI to visually navigate and click on icons and images to make things work. However, a GUI is inefficient for system administration tasks, especially if the environment is virtual or remote. </a:t>
            </a:r>
          </a:p>
          <a:p>
            <a:pPr algn="just"/>
            <a:r>
              <a:rPr lang="en-US" b="0" i="0" dirty="0">
                <a:solidFill>
                  <a:srgbClr val="333333"/>
                </a:solidFill>
                <a:effectLst/>
              </a:rPr>
              <a:t>With a command line interface, you can enter text commands to configure, navigate, or run programs on any server or computer system. All operating systems—including Linux, macOS, and Windows—provide a CLI for faster system interaction.</a:t>
            </a:r>
          </a:p>
          <a:p>
            <a:pPr algn="just"/>
            <a:endParaRPr lang="en-PK" dirty="0"/>
          </a:p>
        </p:txBody>
      </p:sp>
    </p:spTree>
    <p:extLst>
      <p:ext uri="{BB962C8B-B14F-4D97-AF65-F5344CB8AC3E}">
        <p14:creationId xmlns:p14="http://schemas.microsoft.com/office/powerpoint/2010/main" val="30671992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257BB-31FD-4AE9-14C0-E405B1CB7326}"/>
              </a:ext>
            </a:extLst>
          </p:cNvPr>
          <p:cNvSpPr>
            <a:spLocks noGrp="1"/>
          </p:cNvSpPr>
          <p:nvPr>
            <p:ph type="title"/>
          </p:nvPr>
        </p:nvSpPr>
        <p:spPr>
          <a:xfrm>
            <a:off x="1069848" y="484632"/>
            <a:ext cx="10058400" cy="803394"/>
          </a:xfrm>
        </p:spPr>
        <p:txBody>
          <a:bodyPr>
            <a:normAutofit fontScale="90000"/>
          </a:bodyPr>
          <a:lstStyle/>
          <a:p>
            <a:r>
              <a:rPr lang="en-US" i="0" dirty="0">
                <a:solidFill>
                  <a:srgbClr val="232F3E"/>
                </a:solidFill>
                <a:effectLst/>
                <a:latin typeface="+mn-lt"/>
              </a:rPr>
              <a:t>What are the use cases of a CLI?</a:t>
            </a:r>
            <a:endParaRPr lang="en-PK" dirty="0">
              <a:latin typeface="+mn-lt"/>
            </a:endParaRPr>
          </a:p>
        </p:txBody>
      </p:sp>
      <p:sp>
        <p:nvSpPr>
          <p:cNvPr id="3" name="Content Placeholder 2">
            <a:extLst>
              <a:ext uri="{FF2B5EF4-FFF2-40B4-BE49-F238E27FC236}">
                <a16:creationId xmlns:a16="http://schemas.microsoft.com/office/drawing/2014/main" id="{587929CB-C705-883A-9F63-CC5EBC5E3D6F}"/>
              </a:ext>
            </a:extLst>
          </p:cNvPr>
          <p:cNvSpPr>
            <a:spLocks noGrp="1"/>
          </p:cNvSpPr>
          <p:nvPr>
            <p:ph idx="1"/>
          </p:nvPr>
        </p:nvSpPr>
        <p:spPr>
          <a:xfrm>
            <a:off x="1069848" y="1288026"/>
            <a:ext cx="10058400" cy="5105302"/>
          </a:xfrm>
        </p:spPr>
        <p:txBody>
          <a:bodyPr>
            <a:normAutofit lnSpcReduction="10000"/>
          </a:bodyPr>
          <a:lstStyle/>
          <a:p>
            <a:pPr marL="0" indent="0" algn="just">
              <a:spcBef>
                <a:spcPts val="300"/>
              </a:spcBef>
              <a:buNone/>
            </a:pPr>
            <a:r>
              <a:rPr lang="en-US" sz="1600" b="1" dirty="0"/>
              <a:t>System administration</a:t>
            </a:r>
          </a:p>
          <a:p>
            <a:pPr algn="just"/>
            <a:r>
              <a:rPr lang="en-US" sz="1600" dirty="0"/>
              <a:t>System administrators use CLIs to fix system-related issues, check the operating system configurations, and change or update configurations on remote machines. They can run commands and control systems at scale.</a:t>
            </a:r>
          </a:p>
          <a:p>
            <a:pPr marL="0" indent="0" algn="just">
              <a:buNone/>
            </a:pPr>
            <a:r>
              <a:rPr lang="en-US" sz="1600" b="1" dirty="0"/>
              <a:t>Software development</a:t>
            </a:r>
          </a:p>
          <a:p>
            <a:pPr algn="just"/>
            <a:r>
              <a:rPr lang="en-US" sz="1600" dirty="0"/>
              <a:t>Software developers regularly use CLI tools to save time and streamline their workflows. For instance, they frequently access third-party libraries while working. If they add references to these libraries using a CLI, they can do so with one inserted command instead of leaving instructions to search for the library using the GUI. This approach saves time for both the developer and future users that interact with the system.</a:t>
            </a:r>
          </a:p>
          <a:p>
            <a:pPr marL="0" indent="0" algn="just">
              <a:buNone/>
            </a:pPr>
            <a:r>
              <a:rPr lang="en-US" sz="1600" b="1" dirty="0"/>
              <a:t>Cloud computing</a:t>
            </a:r>
          </a:p>
          <a:p>
            <a:pPr algn="just"/>
            <a:r>
              <a:rPr lang="en-US" sz="1600" dirty="0"/>
              <a:t>In cloud environments, a CLI is essential for managing virtual machines, containers, cloud services, and server configurations. Developers and administrators use CLIs to interact with cloud providers' APIs, automate resource provisioning, and deploy applications.</a:t>
            </a:r>
          </a:p>
          <a:p>
            <a:pPr marL="0" indent="0" algn="just">
              <a:buNone/>
            </a:pPr>
            <a:r>
              <a:rPr lang="en-US" sz="1600" b="1" dirty="0"/>
              <a:t>Network management</a:t>
            </a:r>
          </a:p>
          <a:p>
            <a:pPr algn="just"/>
            <a:r>
              <a:rPr lang="en-US" sz="1600" dirty="0"/>
              <a:t>Network administrators use CLIs to configure routers, switches, firewalls, and other networking devices. CLI tools help when you want to monitor network traffic, troubleshoot connectivity issues, and implement security policies. Penetration testers also use command line tools for vulnerability scanning, network reconnaissance, and incident analysis.</a:t>
            </a:r>
            <a:endParaRPr lang="en-PK" sz="1600" dirty="0"/>
          </a:p>
        </p:txBody>
      </p:sp>
    </p:spTree>
    <p:extLst>
      <p:ext uri="{BB962C8B-B14F-4D97-AF65-F5344CB8AC3E}">
        <p14:creationId xmlns:p14="http://schemas.microsoft.com/office/powerpoint/2010/main" val="13035614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D0132-76A4-B58D-F137-CD91B867D45E}"/>
              </a:ext>
            </a:extLst>
          </p:cNvPr>
          <p:cNvSpPr>
            <a:spLocks noGrp="1"/>
          </p:cNvSpPr>
          <p:nvPr>
            <p:ph type="title"/>
          </p:nvPr>
        </p:nvSpPr>
        <p:spPr>
          <a:xfrm>
            <a:off x="1069848" y="484632"/>
            <a:ext cx="10058400" cy="744400"/>
          </a:xfrm>
        </p:spPr>
        <p:txBody>
          <a:bodyPr>
            <a:normAutofit fontScale="90000"/>
          </a:bodyPr>
          <a:lstStyle/>
          <a:p>
            <a:r>
              <a:rPr lang="en-US" dirty="0"/>
              <a:t>How does a CLI work?</a:t>
            </a:r>
            <a:endParaRPr lang="en-PK" dirty="0"/>
          </a:p>
        </p:txBody>
      </p:sp>
      <p:sp>
        <p:nvSpPr>
          <p:cNvPr id="3" name="Content Placeholder 2">
            <a:extLst>
              <a:ext uri="{FF2B5EF4-FFF2-40B4-BE49-F238E27FC236}">
                <a16:creationId xmlns:a16="http://schemas.microsoft.com/office/drawing/2014/main" id="{C70EE2CF-DE55-DD5B-C42C-F5B90E02572F}"/>
              </a:ext>
            </a:extLst>
          </p:cNvPr>
          <p:cNvSpPr>
            <a:spLocks noGrp="1"/>
          </p:cNvSpPr>
          <p:nvPr>
            <p:ph idx="1"/>
          </p:nvPr>
        </p:nvSpPr>
        <p:spPr>
          <a:xfrm>
            <a:off x="1069848" y="1337187"/>
            <a:ext cx="10058400" cy="4835013"/>
          </a:xfrm>
        </p:spPr>
        <p:txBody>
          <a:bodyPr>
            <a:normAutofit fontScale="92500" lnSpcReduction="20000"/>
          </a:bodyPr>
          <a:lstStyle/>
          <a:p>
            <a:pPr marL="0" indent="0">
              <a:buNone/>
            </a:pPr>
            <a:r>
              <a:rPr lang="en-US" dirty="0"/>
              <a:t>A command line interface (CLI) is a text-based interface where you can input commands that interact with a computer’s operating system. The CLI operates with the help of the default shell, which is between the operating system and the user. </a:t>
            </a:r>
          </a:p>
          <a:p>
            <a:pPr marL="0" indent="0">
              <a:buNone/>
            </a:pPr>
            <a:r>
              <a:rPr lang="en-US" b="1" u="sng" dirty="0"/>
              <a:t>CLI shell</a:t>
            </a:r>
          </a:p>
          <a:p>
            <a:r>
              <a:rPr lang="en-US" b="1" dirty="0"/>
              <a:t>A shell refers to a program that is an intermediary between the user and the operating system. Examples include Bash, cmd.exe, PowerShell, and others for more specific functions.</a:t>
            </a:r>
          </a:p>
          <a:p>
            <a:r>
              <a:rPr lang="en-US" dirty="0"/>
              <a:t>The shell is responsible for handling various tasks such as command parsing, environment management, and process execution. Shells also support features like these:</a:t>
            </a:r>
          </a:p>
          <a:p>
            <a:r>
              <a:rPr lang="en-US" dirty="0"/>
              <a:t>Command history, where you can access previously entered commands using arrow keys or other shortcuts</a:t>
            </a:r>
          </a:p>
          <a:p>
            <a:r>
              <a:rPr lang="en-US" dirty="0"/>
              <a:t>Input and output redirection</a:t>
            </a:r>
          </a:p>
          <a:p>
            <a:r>
              <a:rPr lang="en-US" dirty="0"/>
              <a:t>Piping—where you connect the output of one command as the input of another—and environment variable management</a:t>
            </a:r>
          </a:p>
          <a:p>
            <a:r>
              <a:rPr lang="en-US" dirty="0"/>
              <a:t>Additionally, you can customize your shell environment. To do this, you can set environment variables, define aliases (shortcuts for longer commands), and create shell scripts for automation or repeated tasks.</a:t>
            </a:r>
            <a:endParaRPr lang="en-PK" dirty="0"/>
          </a:p>
        </p:txBody>
      </p:sp>
    </p:spTree>
    <p:extLst>
      <p:ext uri="{BB962C8B-B14F-4D97-AF65-F5344CB8AC3E}">
        <p14:creationId xmlns:p14="http://schemas.microsoft.com/office/powerpoint/2010/main" val="1734458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79D943B-BFCD-4168-988A-16654BEA79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B32108-755F-5EA7-2945-81327F029B7C}"/>
              </a:ext>
            </a:extLst>
          </p:cNvPr>
          <p:cNvSpPr>
            <a:spLocks noGrp="1"/>
          </p:cNvSpPr>
          <p:nvPr>
            <p:ph type="title"/>
          </p:nvPr>
        </p:nvSpPr>
        <p:spPr>
          <a:xfrm>
            <a:off x="1069848" y="484632"/>
            <a:ext cx="10058400" cy="695239"/>
          </a:xfrm>
        </p:spPr>
        <p:txBody>
          <a:bodyPr>
            <a:normAutofit fontScale="90000"/>
          </a:bodyPr>
          <a:lstStyle/>
          <a:p>
            <a:r>
              <a:rPr lang="en-US">
                <a:solidFill>
                  <a:schemeClr val="tx1"/>
                </a:solidFill>
                <a:latin typeface="+mn-lt"/>
              </a:rPr>
              <a:t>How commands work</a:t>
            </a:r>
            <a:endParaRPr lang="en-PK">
              <a:solidFill>
                <a:schemeClr val="tx1"/>
              </a:solidFill>
              <a:latin typeface="+mn-lt"/>
            </a:endParaRPr>
          </a:p>
        </p:txBody>
      </p:sp>
      <p:sp>
        <p:nvSpPr>
          <p:cNvPr id="3" name="Content Placeholder 2">
            <a:extLst>
              <a:ext uri="{FF2B5EF4-FFF2-40B4-BE49-F238E27FC236}">
                <a16:creationId xmlns:a16="http://schemas.microsoft.com/office/drawing/2014/main" id="{F6CB2208-4DA1-8BE4-E565-7EFB565C0817}"/>
              </a:ext>
            </a:extLst>
          </p:cNvPr>
          <p:cNvSpPr>
            <a:spLocks noGrp="1"/>
          </p:cNvSpPr>
          <p:nvPr>
            <p:ph idx="1"/>
          </p:nvPr>
        </p:nvSpPr>
        <p:spPr>
          <a:xfrm>
            <a:off x="961693" y="1248697"/>
            <a:ext cx="10058400" cy="5540477"/>
          </a:xfrm>
        </p:spPr>
        <p:txBody>
          <a:bodyPr>
            <a:normAutofit fontScale="92500" lnSpcReduction="10000"/>
          </a:bodyPr>
          <a:lstStyle/>
          <a:p>
            <a:pPr marL="0" indent="0" algn="just">
              <a:buNone/>
            </a:pPr>
            <a:r>
              <a:rPr lang="en-US" dirty="0">
                <a:solidFill>
                  <a:schemeClr val="bg1">
                    <a:lumMod val="95000"/>
                    <a:lumOff val="5000"/>
                  </a:schemeClr>
                </a:solidFill>
              </a:rPr>
              <a:t>When you enter a command in the CLI, the following steps occur: </a:t>
            </a:r>
          </a:p>
          <a:p>
            <a:pPr marL="457200" indent="-457200" algn="just">
              <a:buClr>
                <a:schemeClr val="bg1"/>
              </a:buClr>
              <a:buFont typeface="+mj-lt"/>
              <a:buAutoNum type="arabicPeriod"/>
            </a:pPr>
            <a:r>
              <a:rPr lang="en-US" dirty="0">
                <a:solidFill>
                  <a:schemeClr val="bg1">
                    <a:lumMod val="95000"/>
                    <a:lumOff val="5000"/>
                  </a:schemeClr>
                </a:solidFill>
              </a:rPr>
              <a:t>The shell command line interpreter parses the entered command to understand its structure and separate the command name, options, and arguments.</a:t>
            </a:r>
          </a:p>
          <a:p>
            <a:pPr marL="457200" indent="-457200" algn="just">
              <a:buClrTx/>
              <a:buFont typeface="+mj-lt"/>
              <a:buAutoNum type="arabicPeriod"/>
            </a:pPr>
            <a:r>
              <a:rPr lang="en-US" dirty="0">
                <a:solidFill>
                  <a:schemeClr val="bg1">
                    <a:lumMod val="95000"/>
                    <a:lumOff val="5000"/>
                  </a:schemeClr>
                </a:solidFill>
              </a:rPr>
              <a:t>The shell looks up the command name in its list of available commands. The command name represents the action the user wants the operating system to perform.</a:t>
            </a:r>
          </a:p>
          <a:p>
            <a:pPr marL="457200" indent="-457200" algn="just">
              <a:buClrTx/>
              <a:buFont typeface="+mj-lt"/>
              <a:buAutoNum type="arabicPeriod"/>
            </a:pPr>
            <a:r>
              <a:rPr lang="en-US" dirty="0">
                <a:solidFill>
                  <a:schemeClr val="bg1">
                    <a:lumMod val="95000"/>
                    <a:lumOff val="5000"/>
                  </a:schemeClr>
                </a:solidFill>
              </a:rPr>
              <a:t>It searches the system's PATH variable (a list of directories where system files are located) to find the corresponding file associated with the command.</a:t>
            </a:r>
          </a:p>
          <a:p>
            <a:pPr marL="457200" indent="-457200" algn="just">
              <a:buClrTx/>
              <a:buFont typeface="+mj-lt"/>
              <a:buAutoNum type="arabicPeriod"/>
            </a:pPr>
            <a:r>
              <a:rPr lang="en-US" dirty="0">
                <a:solidFill>
                  <a:schemeClr val="bg1">
                    <a:lumMod val="95000"/>
                    <a:lumOff val="5000"/>
                  </a:schemeClr>
                </a:solidFill>
              </a:rPr>
              <a:t>The CLI shell calls the appropriate file passing any specified options and arguments as input.</a:t>
            </a:r>
          </a:p>
          <a:p>
            <a:pPr marL="457200" indent="-457200" algn="just">
              <a:buClrTx/>
              <a:buFont typeface="+mj-lt"/>
              <a:buAutoNum type="arabicPeriod"/>
            </a:pPr>
            <a:r>
              <a:rPr lang="en-US" dirty="0">
                <a:solidFill>
                  <a:schemeClr val="bg1">
                    <a:lumMod val="95000"/>
                    <a:lumOff val="5000"/>
                  </a:schemeClr>
                </a:solidFill>
              </a:rPr>
              <a:t>The operating system performs the required actions.</a:t>
            </a:r>
          </a:p>
          <a:p>
            <a:pPr marL="457200" indent="-457200" algn="just">
              <a:buClrTx/>
              <a:buFont typeface="+mj-lt"/>
              <a:buAutoNum type="arabicPeriod"/>
            </a:pPr>
            <a:r>
              <a:rPr lang="en-US" dirty="0">
                <a:solidFill>
                  <a:schemeClr val="bg1">
                    <a:lumMod val="95000"/>
                    <a:lumOff val="5000"/>
                  </a:schemeClr>
                </a:solidFill>
              </a:rPr>
              <a:t>It may produce output, such as informational messages, error messages, the requested data, or result of the operation.</a:t>
            </a:r>
          </a:p>
          <a:p>
            <a:pPr marL="457200" indent="-457200" algn="just">
              <a:buClrTx/>
              <a:buFont typeface="+mj-lt"/>
              <a:buAutoNum type="arabicPeriod"/>
            </a:pPr>
            <a:r>
              <a:rPr lang="en-US" dirty="0">
                <a:solidFill>
                  <a:schemeClr val="bg1">
                    <a:lumMod val="95000"/>
                    <a:lumOff val="5000"/>
                  </a:schemeClr>
                </a:solidFill>
              </a:rPr>
              <a:t>The CLI shell displays the output, so you can see the outcome of the command.</a:t>
            </a:r>
          </a:p>
          <a:p>
            <a:pPr marL="457200" indent="-457200" algn="just">
              <a:buClrTx/>
              <a:buFont typeface="+mj-lt"/>
              <a:buAutoNum type="arabicPeriod"/>
            </a:pPr>
            <a:r>
              <a:rPr lang="en-US" dirty="0">
                <a:solidFill>
                  <a:schemeClr val="bg1">
                    <a:lumMod val="95000"/>
                    <a:lumOff val="5000"/>
                  </a:schemeClr>
                </a:solidFill>
              </a:rPr>
              <a:t>The CLI shell operates in a loop, waiting for you to enter another command. The process of command entry, parsing, execution, and output display repeats as you interact with the CLI shell. This provides a continuous interface for command-based interactions.</a:t>
            </a:r>
            <a:endParaRPr lang="en-PK" dirty="0">
              <a:solidFill>
                <a:schemeClr val="bg1">
                  <a:lumMod val="95000"/>
                  <a:lumOff val="5000"/>
                </a:schemeClr>
              </a:solidFill>
            </a:endParaRPr>
          </a:p>
        </p:txBody>
      </p:sp>
    </p:spTree>
    <p:extLst>
      <p:ext uri="{BB962C8B-B14F-4D97-AF65-F5344CB8AC3E}">
        <p14:creationId xmlns:p14="http://schemas.microsoft.com/office/powerpoint/2010/main" val="225828556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0"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6B811CAB-1793-41F3-7FA6-5BFCBD5C8B27}"/>
              </a:ext>
            </a:extLst>
          </p:cNvPr>
          <p:cNvSpPr>
            <a:spLocks noGrp="1"/>
          </p:cNvSpPr>
          <p:nvPr>
            <p:ph type="title"/>
          </p:nvPr>
        </p:nvSpPr>
        <p:spPr>
          <a:xfrm>
            <a:off x="1490145" y="2376862"/>
            <a:ext cx="2640646" cy="2104273"/>
          </a:xfrm>
          <a:noFill/>
        </p:spPr>
        <p:txBody>
          <a:bodyPr>
            <a:normAutofit/>
          </a:bodyPr>
          <a:lstStyle/>
          <a:p>
            <a:pPr algn="ctr"/>
            <a:r>
              <a:rPr lang="en-US" sz="2800">
                <a:solidFill>
                  <a:srgbClr val="FFFFFF"/>
                </a:solidFill>
              </a:rPr>
              <a:t>Simple Examples of Cloud Computing	</a:t>
            </a:r>
            <a:endParaRPr lang="en-PK" sz="2800">
              <a:solidFill>
                <a:srgbClr val="FFFFFF"/>
              </a:solidFill>
            </a:endParaRPr>
          </a:p>
        </p:txBody>
      </p:sp>
      <p:sp>
        <p:nvSpPr>
          <p:cNvPr id="14"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3" name="Content Placeholder 2">
            <a:extLst>
              <a:ext uri="{FF2B5EF4-FFF2-40B4-BE49-F238E27FC236}">
                <a16:creationId xmlns:a16="http://schemas.microsoft.com/office/drawing/2014/main" id="{1F892A4B-4E85-8A14-AED7-F863AE1F130A}"/>
              </a:ext>
            </a:extLst>
          </p:cNvPr>
          <p:cNvSpPr>
            <a:spLocks noGrp="1"/>
          </p:cNvSpPr>
          <p:nvPr>
            <p:ph idx="1"/>
          </p:nvPr>
        </p:nvSpPr>
        <p:spPr>
          <a:xfrm>
            <a:off x="6081089" y="725394"/>
            <a:ext cx="5142658" cy="5407212"/>
          </a:xfrm>
        </p:spPr>
        <p:txBody>
          <a:bodyPr anchor="ctr">
            <a:normAutofit/>
          </a:bodyPr>
          <a:lstStyle/>
          <a:p>
            <a:pPr algn="just"/>
            <a:r>
              <a:rPr lang="en-US" sz="1700" dirty="0"/>
              <a:t>Email: Web-based email services like Gmail and Hotmail deliver a cloud computing service: users can access their email "in the cloud" from any computer with a browser and Internet connection, regardless of what kind of hardware is on that computer. The emails are hosted on Google's and Microsoft's servers, rather than being stored locally on the client computer. </a:t>
            </a:r>
          </a:p>
          <a:p>
            <a:pPr algn="just"/>
            <a:r>
              <a:rPr lang="en-US" sz="1700" dirty="0"/>
              <a:t>Office Productivity Software: Office 365, Google docs and </a:t>
            </a:r>
            <a:r>
              <a:rPr lang="en-US" sz="1700" dirty="0" err="1"/>
              <a:t>Zoho</a:t>
            </a:r>
            <a:r>
              <a:rPr lang="en-US" sz="1700" dirty="0"/>
              <a:t> office. This software allow you to keep and edit your documents online. By doing so, the documents will be accessible anywhere, and you can share the documents and collaborate on them. Multiple people can work in the same document simultaneously. </a:t>
            </a:r>
          </a:p>
          <a:p>
            <a:r>
              <a:rPr lang="en-US" sz="1700" dirty="0"/>
              <a:t>Storage: One Drive, Google Drive, iCloud and Drop Box.</a:t>
            </a:r>
            <a:endParaRPr lang="en-PK" sz="1700" dirty="0"/>
          </a:p>
        </p:txBody>
      </p:sp>
    </p:spTree>
    <p:extLst>
      <p:ext uri="{BB962C8B-B14F-4D97-AF65-F5344CB8AC3E}">
        <p14:creationId xmlns:p14="http://schemas.microsoft.com/office/powerpoint/2010/main" val="3586952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857A-B12E-0ED3-862E-702F4425CE92}"/>
              </a:ext>
            </a:extLst>
          </p:cNvPr>
          <p:cNvSpPr>
            <a:spLocks noGrp="1"/>
          </p:cNvSpPr>
          <p:nvPr>
            <p:ph type="title"/>
          </p:nvPr>
        </p:nvSpPr>
        <p:spPr>
          <a:xfrm>
            <a:off x="1069848" y="484632"/>
            <a:ext cx="10058400" cy="655910"/>
          </a:xfrm>
        </p:spPr>
        <p:txBody>
          <a:bodyPr>
            <a:normAutofit fontScale="90000"/>
          </a:bodyPr>
          <a:lstStyle/>
          <a:p>
            <a:r>
              <a:rPr lang="en-US" dirty="0"/>
              <a:t>Basic Ubuntu Commands</a:t>
            </a:r>
            <a:endParaRPr lang="en-PK" dirty="0"/>
          </a:p>
        </p:txBody>
      </p:sp>
      <p:sp>
        <p:nvSpPr>
          <p:cNvPr id="3" name="Content Placeholder 2">
            <a:extLst>
              <a:ext uri="{FF2B5EF4-FFF2-40B4-BE49-F238E27FC236}">
                <a16:creationId xmlns:a16="http://schemas.microsoft.com/office/drawing/2014/main" id="{10FA0FE2-A184-A22D-F586-8F4C35C10982}"/>
              </a:ext>
            </a:extLst>
          </p:cNvPr>
          <p:cNvSpPr>
            <a:spLocks noGrp="1"/>
          </p:cNvSpPr>
          <p:nvPr>
            <p:ph idx="1"/>
          </p:nvPr>
        </p:nvSpPr>
        <p:spPr>
          <a:xfrm>
            <a:off x="1069848" y="1140542"/>
            <a:ext cx="4859004" cy="5031658"/>
          </a:xfrm>
        </p:spPr>
        <p:txBody>
          <a:bodyPr>
            <a:normAutofit fontScale="92500" lnSpcReduction="20000"/>
          </a:bodyPr>
          <a:lstStyle/>
          <a:p>
            <a:r>
              <a:rPr lang="en-US" dirty="0"/>
              <a:t>ls – List Directory Contents</a:t>
            </a:r>
          </a:p>
          <a:p>
            <a:r>
              <a:rPr lang="en-US" dirty="0"/>
              <a:t>cd – Change Directory</a:t>
            </a:r>
          </a:p>
          <a:p>
            <a:r>
              <a:rPr lang="en-US" dirty="0" err="1"/>
              <a:t>pwd</a:t>
            </a:r>
            <a:r>
              <a:rPr lang="en-US" dirty="0"/>
              <a:t> – Print Working Directory</a:t>
            </a:r>
          </a:p>
          <a:p>
            <a:r>
              <a:rPr lang="en-US" dirty="0" err="1"/>
              <a:t>mkdir</a:t>
            </a:r>
            <a:r>
              <a:rPr lang="en-US" dirty="0"/>
              <a:t> – Make Directory</a:t>
            </a:r>
          </a:p>
          <a:p>
            <a:r>
              <a:rPr lang="en-US" dirty="0"/>
              <a:t>rm – Remove</a:t>
            </a:r>
          </a:p>
          <a:p>
            <a:r>
              <a:rPr lang="en-US" dirty="0"/>
              <a:t>cp – Copy</a:t>
            </a:r>
          </a:p>
          <a:p>
            <a:r>
              <a:rPr lang="en-US" dirty="0"/>
              <a:t>mv – Move</a:t>
            </a:r>
          </a:p>
          <a:p>
            <a:r>
              <a:rPr lang="en-US" dirty="0"/>
              <a:t>touch – Create Empty File</a:t>
            </a:r>
          </a:p>
          <a:p>
            <a:r>
              <a:rPr lang="en-US" dirty="0"/>
              <a:t>cat – Concatenate and Display</a:t>
            </a:r>
          </a:p>
          <a:p>
            <a:r>
              <a:rPr lang="en-US" dirty="0"/>
              <a:t>nano – Text Editor</a:t>
            </a:r>
          </a:p>
          <a:p>
            <a:r>
              <a:rPr lang="en-US" dirty="0"/>
              <a:t>grep – Search "Global Regular Expression Print."</a:t>
            </a:r>
          </a:p>
          <a:p>
            <a:r>
              <a:rPr lang="en-US" dirty="0" err="1"/>
              <a:t>sudo</a:t>
            </a:r>
            <a:r>
              <a:rPr lang="en-US" dirty="0"/>
              <a:t> – Superuser Do</a:t>
            </a:r>
          </a:p>
          <a:p>
            <a:r>
              <a:rPr lang="en-US" dirty="0"/>
              <a:t>apt-get – Package Manager</a:t>
            </a:r>
          </a:p>
          <a:p>
            <a:pPr marL="0" indent="0">
              <a:buNone/>
            </a:pPr>
            <a:endParaRPr lang="en-PK" dirty="0"/>
          </a:p>
        </p:txBody>
      </p:sp>
      <p:sp>
        <p:nvSpPr>
          <p:cNvPr id="5" name="TextBox 4">
            <a:extLst>
              <a:ext uri="{FF2B5EF4-FFF2-40B4-BE49-F238E27FC236}">
                <a16:creationId xmlns:a16="http://schemas.microsoft.com/office/drawing/2014/main" id="{E775E7A2-4BBE-3056-0F1C-14A63A195280}"/>
              </a:ext>
            </a:extLst>
          </p:cNvPr>
          <p:cNvSpPr txBox="1"/>
          <p:nvPr/>
        </p:nvSpPr>
        <p:spPr>
          <a:xfrm>
            <a:off x="6351639" y="1140542"/>
            <a:ext cx="6096000" cy="46157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err="1"/>
              <a:t>dpkg</a:t>
            </a:r>
            <a:r>
              <a:rPr lang="en-US" dirty="0"/>
              <a:t> – Package Manager</a:t>
            </a:r>
          </a:p>
          <a:p>
            <a:pPr marL="285750" indent="-285750">
              <a:lnSpc>
                <a:spcPct val="150000"/>
              </a:lnSpc>
              <a:buFont typeface="Arial" panose="020B0604020202020204" pitchFamily="34" charset="0"/>
              <a:buChar char="•"/>
            </a:pPr>
            <a:r>
              <a:rPr lang="en-US" dirty="0" err="1"/>
              <a:t>chmod</a:t>
            </a:r>
            <a:r>
              <a:rPr lang="en-US" dirty="0"/>
              <a:t> – Change Mode</a:t>
            </a:r>
          </a:p>
          <a:p>
            <a:pPr marL="285750" indent="-285750">
              <a:lnSpc>
                <a:spcPct val="150000"/>
              </a:lnSpc>
              <a:buFont typeface="Arial" panose="020B0604020202020204" pitchFamily="34" charset="0"/>
              <a:buChar char="•"/>
            </a:pPr>
            <a:r>
              <a:rPr lang="en-US" dirty="0" err="1"/>
              <a:t>chown</a:t>
            </a:r>
            <a:r>
              <a:rPr lang="en-US" dirty="0"/>
              <a:t> – Change Owner</a:t>
            </a:r>
          </a:p>
          <a:p>
            <a:pPr marL="285750" indent="-285750">
              <a:lnSpc>
                <a:spcPct val="150000"/>
              </a:lnSpc>
              <a:buFont typeface="Arial" panose="020B0604020202020204" pitchFamily="34" charset="0"/>
              <a:buChar char="•"/>
            </a:pPr>
            <a:r>
              <a:rPr lang="en-US" dirty="0"/>
              <a:t>tar – Tape Archive</a:t>
            </a:r>
          </a:p>
          <a:p>
            <a:pPr marL="285750" indent="-285750">
              <a:lnSpc>
                <a:spcPct val="150000"/>
              </a:lnSpc>
              <a:buFont typeface="Arial" panose="020B0604020202020204" pitchFamily="34" charset="0"/>
              <a:buChar char="•"/>
            </a:pPr>
            <a:r>
              <a:rPr lang="en-US" dirty="0" err="1"/>
              <a:t>uname</a:t>
            </a:r>
            <a:r>
              <a:rPr lang="en-US" dirty="0"/>
              <a:t> – Print System Information</a:t>
            </a:r>
          </a:p>
          <a:p>
            <a:pPr marL="285750" indent="-285750">
              <a:lnSpc>
                <a:spcPct val="150000"/>
              </a:lnSpc>
              <a:buFont typeface="Arial" panose="020B0604020202020204" pitchFamily="34" charset="0"/>
              <a:buChar char="•"/>
            </a:pPr>
            <a:r>
              <a:rPr lang="en-US" dirty="0"/>
              <a:t>date – Display Date and Time</a:t>
            </a:r>
          </a:p>
          <a:p>
            <a:pPr marL="285750" indent="-285750">
              <a:lnSpc>
                <a:spcPct val="150000"/>
              </a:lnSpc>
              <a:buFont typeface="Arial" panose="020B0604020202020204" pitchFamily="34" charset="0"/>
              <a:buChar char="•"/>
            </a:pPr>
            <a:r>
              <a:rPr lang="en-US" dirty="0"/>
              <a:t>shutdown – Shutdown or Restart System</a:t>
            </a:r>
          </a:p>
          <a:p>
            <a:pPr marL="285750" indent="-285750">
              <a:lnSpc>
                <a:spcPct val="150000"/>
              </a:lnSpc>
              <a:buFont typeface="Arial" panose="020B0604020202020204" pitchFamily="34" charset="0"/>
              <a:buChar char="•"/>
            </a:pPr>
            <a:r>
              <a:rPr lang="en-US" dirty="0" err="1"/>
              <a:t>ps</a:t>
            </a:r>
            <a:r>
              <a:rPr lang="en-US" dirty="0"/>
              <a:t> – Process Status</a:t>
            </a:r>
          </a:p>
          <a:p>
            <a:pPr marL="285750" indent="-285750">
              <a:lnSpc>
                <a:spcPct val="150000"/>
              </a:lnSpc>
              <a:buFont typeface="Arial" panose="020B0604020202020204" pitchFamily="34" charset="0"/>
              <a:buChar char="•"/>
            </a:pPr>
            <a:r>
              <a:rPr lang="en-US" dirty="0"/>
              <a:t>top – Display System Activity</a:t>
            </a:r>
          </a:p>
          <a:p>
            <a:pPr marL="285750" indent="-285750">
              <a:lnSpc>
                <a:spcPct val="150000"/>
              </a:lnSpc>
              <a:buFont typeface="Arial" panose="020B0604020202020204" pitchFamily="34" charset="0"/>
              <a:buChar char="•"/>
            </a:pPr>
            <a:r>
              <a:rPr lang="en-US" dirty="0"/>
              <a:t>du – Disk Usage</a:t>
            </a:r>
          </a:p>
          <a:p>
            <a:pPr marL="285750" indent="-285750">
              <a:lnSpc>
                <a:spcPct val="150000"/>
              </a:lnSpc>
              <a:buFont typeface="Arial" panose="020B0604020202020204" pitchFamily="34" charset="0"/>
              <a:buChar char="•"/>
            </a:pPr>
            <a:r>
              <a:rPr lang="en-US" dirty="0" err="1"/>
              <a:t>df</a:t>
            </a:r>
            <a:r>
              <a:rPr lang="en-US" dirty="0"/>
              <a:t> – Disk Free</a:t>
            </a:r>
            <a:endParaRPr lang="en-PK" dirty="0"/>
          </a:p>
        </p:txBody>
      </p:sp>
    </p:spTree>
    <p:extLst>
      <p:ext uri="{BB962C8B-B14F-4D97-AF65-F5344CB8AC3E}">
        <p14:creationId xmlns:p14="http://schemas.microsoft.com/office/powerpoint/2010/main" val="13390796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9EE0D8D-CEBB-8BB3-41A4-D315D273C985}"/>
              </a:ext>
            </a:extLst>
          </p:cNvPr>
          <p:cNvPicPr>
            <a:picLocks noGrp="1" noChangeAspect="1"/>
          </p:cNvPicPr>
          <p:nvPr>
            <p:ph idx="1"/>
          </p:nvPr>
        </p:nvPicPr>
        <p:blipFill>
          <a:blip r:embed="rId2"/>
          <a:stretch>
            <a:fillRect/>
          </a:stretch>
        </p:blipFill>
        <p:spPr>
          <a:xfrm>
            <a:off x="482747" y="250993"/>
            <a:ext cx="8273723" cy="2905162"/>
          </a:xfrm>
        </p:spPr>
      </p:pic>
      <p:pic>
        <p:nvPicPr>
          <p:cNvPr id="7" name="Picture 6">
            <a:extLst>
              <a:ext uri="{FF2B5EF4-FFF2-40B4-BE49-F238E27FC236}">
                <a16:creationId xmlns:a16="http://schemas.microsoft.com/office/drawing/2014/main" id="{4128C65E-3D22-681E-C163-5CF98A2B2C37}"/>
              </a:ext>
            </a:extLst>
          </p:cNvPr>
          <p:cNvPicPr>
            <a:picLocks noChangeAspect="1"/>
          </p:cNvPicPr>
          <p:nvPr/>
        </p:nvPicPr>
        <p:blipFill>
          <a:blip r:embed="rId3"/>
          <a:stretch>
            <a:fillRect/>
          </a:stretch>
        </p:blipFill>
        <p:spPr>
          <a:xfrm>
            <a:off x="482747" y="3156155"/>
            <a:ext cx="8273723" cy="3595309"/>
          </a:xfrm>
          <a:prstGeom prst="rect">
            <a:avLst/>
          </a:prstGeom>
        </p:spPr>
      </p:pic>
    </p:spTree>
    <p:extLst>
      <p:ext uri="{BB962C8B-B14F-4D97-AF65-F5344CB8AC3E}">
        <p14:creationId xmlns:p14="http://schemas.microsoft.com/office/powerpoint/2010/main" val="666023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C4E83A-E0EC-98CA-C600-4063F87D29F9}"/>
              </a:ext>
            </a:extLst>
          </p:cNvPr>
          <p:cNvPicPr>
            <a:picLocks noChangeAspect="1"/>
          </p:cNvPicPr>
          <p:nvPr/>
        </p:nvPicPr>
        <p:blipFill>
          <a:blip r:embed="rId2"/>
          <a:stretch>
            <a:fillRect/>
          </a:stretch>
        </p:blipFill>
        <p:spPr>
          <a:xfrm>
            <a:off x="215088" y="226643"/>
            <a:ext cx="8359864" cy="2629128"/>
          </a:xfrm>
          <a:prstGeom prst="rect">
            <a:avLst/>
          </a:prstGeom>
        </p:spPr>
      </p:pic>
      <p:pic>
        <p:nvPicPr>
          <p:cNvPr id="7" name="Picture 6">
            <a:extLst>
              <a:ext uri="{FF2B5EF4-FFF2-40B4-BE49-F238E27FC236}">
                <a16:creationId xmlns:a16="http://schemas.microsoft.com/office/drawing/2014/main" id="{E685F5BC-EF9C-E1CC-CDAB-687434617B50}"/>
              </a:ext>
            </a:extLst>
          </p:cNvPr>
          <p:cNvPicPr>
            <a:picLocks noChangeAspect="1"/>
          </p:cNvPicPr>
          <p:nvPr/>
        </p:nvPicPr>
        <p:blipFill>
          <a:blip r:embed="rId3"/>
          <a:stretch>
            <a:fillRect/>
          </a:stretch>
        </p:blipFill>
        <p:spPr>
          <a:xfrm>
            <a:off x="215088" y="2855771"/>
            <a:ext cx="8359864" cy="2956816"/>
          </a:xfrm>
          <a:prstGeom prst="rect">
            <a:avLst/>
          </a:prstGeom>
        </p:spPr>
      </p:pic>
    </p:spTree>
    <p:extLst>
      <p:ext uri="{BB962C8B-B14F-4D97-AF65-F5344CB8AC3E}">
        <p14:creationId xmlns:p14="http://schemas.microsoft.com/office/powerpoint/2010/main" val="2155037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6421B-4459-BF5A-2778-7DEC5D727710}"/>
              </a:ext>
            </a:extLst>
          </p:cNvPr>
          <p:cNvPicPr>
            <a:picLocks noChangeAspect="1"/>
          </p:cNvPicPr>
          <p:nvPr/>
        </p:nvPicPr>
        <p:blipFill>
          <a:blip r:embed="rId2"/>
          <a:stretch>
            <a:fillRect/>
          </a:stretch>
        </p:blipFill>
        <p:spPr>
          <a:xfrm>
            <a:off x="375601" y="351637"/>
            <a:ext cx="8314140" cy="2575783"/>
          </a:xfrm>
          <a:prstGeom prst="rect">
            <a:avLst/>
          </a:prstGeom>
        </p:spPr>
      </p:pic>
      <p:pic>
        <p:nvPicPr>
          <p:cNvPr id="6" name="Picture 5">
            <a:extLst>
              <a:ext uri="{FF2B5EF4-FFF2-40B4-BE49-F238E27FC236}">
                <a16:creationId xmlns:a16="http://schemas.microsoft.com/office/drawing/2014/main" id="{784FFDC3-AE2D-4AA6-093A-D34C50FBEBCD}"/>
              </a:ext>
            </a:extLst>
          </p:cNvPr>
          <p:cNvPicPr>
            <a:picLocks noChangeAspect="1"/>
          </p:cNvPicPr>
          <p:nvPr/>
        </p:nvPicPr>
        <p:blipFill>
          <a:blip r:embed="rId3"/>
          <a:stretch>
            <a:fillRect/>
          </a:stretch>
        </p:blipFill>
        <p:spPr>
          <a:xfrm>
            <a:off x="375601" y="3037416"/>
            <a:ext cx="8497036" cy="3162574"/>
          </a:xfrm>
          <a:prstGeom prst="rect">
            <a:avLst/>
          </a:prstGeom>
        </p:spPr>
      </p:pic>
    </p:spTree>
    <p:extLst>
      <p:ext uri="{BB962C8B-B14F-4D97-AF65-F5344CB8AC3E}">
        <p14:creationId xmlns:p14="http://schemas.microsoft.com/office/powerpoint/2010/main" val="17762800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D8BE25-EFC6-07C4-FDFA-F381971C807E}"/>
              </a:ext>
            </a:extLst>
          </p:cNvPr>
          <p:cNvPicPr>
            <a:picLocks noChangeAspect="1"/>
          </p:cNvPicPr>
          <p:nvPr/>
        </p:nvPicPr>
        <p:blipFill>
          <a:blip r:embed="rId2"/>
          <a:stretch>
            <a:fillRect/>
          </a:stretch>
        </p:blipFill>
        <p:spPr>
          <a:xfrm>
            <a:off x="641072" y="434079"/>
            <a:ext cx="8314140" cy="3177815"/>
          </a:xfrm>
          <a:prstGeom prst="rect">
            <a:avLst/>
          </a:prstGeom>
        </p:spPr>
      </p:pic>
      <p:pic>
        <p:nvPicPr>
          <p:cNvPr id="5" name="Picture 4">
            <a:extLst>
              <a:ext uri="{FF2B5EF4-FFF2-40B4-BE49-F238E27FC236}">
                <a16:creationId xmlns:a16="http://schemas.microsoft.com/office/drawing/2014/main" id="{79917FEA-19DE-F73C-D63D-C0D0E084B1CB}"/>
              </a:ext>
            </a:extLst>
          </p:cNvPr>
          <p:cNvPicPr>
            <a:picLocks noChangeAspect="1"/>
          </p:cNvPicPr>
          <p:nvPr/>
        </p:nvPicPr>
        <p:blipFill>
          <a:blip r:embed="rId3"/>
          <a:stretch>
            <a:fillRect/>
          </a:stretch>
        </p:blipFill>
        <p:spPr>
          <a:xfrm>
            <a:off x="641072" y="3713764"/>
            <a:ext cx="8397968" cy="2911092"/>
          </a:xfrm>
          <a:prstGeom prst="rect">
            <a:avLst/>
          </a:prstGeom>
        </p:spPr>
      </p:pic>
    </p:spTree>
    <p:extLst>
      <p:ext uri="{BB962C8B-B14F-4D97-AF65-F5344CB8AC3E}">
        <p14:creationId xmlns:p14="http://schemas.microsoft.com/office/powerpoint/2010/main" val="26147235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DF0211-5636-28F3-CA4F-00E0100EA490}"/>
              </a:ext>
            </a:extLst>
          </p:cNvPr>
          <p:cNvPicPr>
            <a:picLocks noChangeAspect="1"/>
          </p:cNvPicPr>
          <p:nvPr/>
        </p:nvPicPr>
        <p:blipFill>
          <a:blip r:embed="rId2"/>
          <a:stretch>
            <a:fillRect/>
          </a:stretch>
        </p:blipFill>
        <p:spPr>
          <a:xfrm>
            <a:off x="332701" y="204260"/>
            <a:ext cx="8458933" cy="2949196"/>
          </a:xfrm>
          <a:prstGeom prst="rect">
            <a:avLst/>
          </a:prstGeom>
        </p:spPr>
      </p:pic>
      <p:pic>
        <p:nvPicPr>
          <p:cNvPr id="5" name="Picture 4">
            <a:extLst>
              <a:ext uri="{FF2B5EF4-FFF2-40B4-BE49-F238E27FC236}">
                <a16:creationId xmlns:a16="http://schemas.microsoft.com/office/drawing/2014/main" id="{3184F150-9CA8-8D01-7066-575251179184}"/>
              </a:ext>
            </a:extLst>
          </p:cNvPr>
          <p:cNvPicPr>
            <a:picLocks noChangeAspect="1"/>
          </p:cNvPicPr>
          <p:nvPr/>
        </p:nvPicPr>
        <p:blipFill>
          <a:blip r:embed="rId3"/>
          <a:stretch>
            <a:fillRect/>
          </a:stretch>
        </p:blipFill>
        <p:spPr>
          <a:xfrm>
            <a:off x="332701" y="3359189"/>
            <a:ext cx="8352244" cy="2872989"/>
          </a:xfrm>
          <a:prstGeom prst="rect">
            <a:avLst/>
          </a:prstGeom>
        </p:spPr>
      </p:pic>
    </p:spTree>
    <p:extLst>
      <p:ext uri="{BB962C8B-B14F-4D97-AF65-F5344CB8AC3E}">
        <p14:creationId xmlns:p14="http://schemas.microsoft.com/office/powerpoint/2010/main" val="3424552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1C2516-D713-56AB-317E-B08E78CF0D95}"/>
              </a:ext>
            </a:extLst>
          </p:cNvPr>
          <p:cNvPicPr>
            <a:picLocks noChangeAspect="1"/>
          </p:cNvPicPr>
          <p:nvPr/>
        </p:nvPicPr>
        <p:blipFill>
          <a:blip r:embed="rId2"/>
          <a:stretch>
            <a:fillRect/>
          </a:stretch>
        </p:blipFill>
        <p:spPr>
          <a:xfrm>
            <a:off x="352739" y="0"/>
            <a:ext cx="8359864" cy="2225233"/>
          </a:xfrm>
          <a:prstGeom prst="rect">
            <a:avLst/>
          </a:prstGeom>
        </p:spPr>
      </p:pic>
      <p:pic>
        <p:nvPicPr>
          <p:cNvPr id="5" name="Picture 4">
            <a:extLst>
              <a:ext uri="{FF2B5EF4-FFF2-40B4-BE49-F238E27FC236}">
                <a16:creationId xmlns:a16="http://schemas.microsoft.com/office/drawing/2014/main" id="{ABCDD42E-0165-5C0C-803B-19E8E83AFFC5}"/>
              </a:ext>
            </a:extLst>
          </p:cNvPr>
          <p:cNvPicPr>
            <a:picLocks noChangeAspect="1"/>
          </p:cNvPicPr>
          <p:nvPr/>
        </p:nvPicPr>
        <p:blipFill>
          <a:blip r:embed="rId3"/>
          <a:stretch>
            <a:fillRect/>
          </a:stretch>
        </p:blipFill>
        <p:spPr>
          <a:xfrm>
            <a:off x="352739" y="2225233"/>
            <a:ext cx="8390347" cy="2766300"/>
          </a:xfrm>
          <a:prstGeom prst="rect">
            <a:avLst/>
          </a:prstGeom>
        </p:spPr>
      </p:pic>
      <p:pic>
        <p:nvPicPr>
          <p:cNvPr id="7" name="Picture 6">
            <a:extLst>
              <a:ext uri="{FF2B5EF4-FFF2-40B4-BE49-F238E27FC236}">
                <a16:creationId xmlns:a16="http://schemas.microsoft.com/office/drawing/2014/main" id="{5BCCA2A2-6818-7A07-A4D3-34593F159D3C}"/>
              </a:ext>
            </a:extLst>
          </p:cNvPr>
          <p:cNvPicPr>
            <a:picLocks noChangeAspect="1"/>
          </p:cNvPicPr>
          <p:nvPr/>
        </p:nvPicPr>
        <p:blipFill>
          <a:blip r:embed="rId4"/>
          <a:stretch>
            <a:fillRect/>
          </a:stretch>
        </p:blipFill>
        <p:spPr>
          <a:xfrm>
            <a:off x="3744423" y="-134484"/>
            <a:ext cx="8447577" cy="3202149"/>
          </a:xfrm>
          <a:prstGeom prst="rect">
            <a:avLst/>
          </a:prstGeom>
        </p:spPr>
      </p:pic>
      <p:pic>
        <p:nvPicPr>
          <p:cNvPr id="9" name="Picture 8">
            <a:extLst>
              <a:ext uri="{FF2B5EF4-FFF2-40B4-BE49-F238E27FC236}">
                <a16:creationId xmlns:a16="http://schemas.microsoft.com/office/drawing/2014/main" id="{5CDE17C2-9309-2670-5A83-0FA11C385A29}"/>
              </a:ext>
            </a:extLst>
          </p:cNvPr>
          <p:cNvPicPr>
            <a:picLocks noChangeAspect="1"/>
          </p:cNvPicPr>
          <p:nvPr/>
        </p:nvPicPr>
        <p:blipFill>
          <a:blip r:embed="rId5"/>
          <a:stretch>
            <a:fillRect/>
          </a:stretch>
        </p:blipFill>
        <p:spPr>
          <a:xfrm>
            <a:off x="4475516" y="2554338"/>
            <a:ext cx="7510007" cy="3223539"/>
          </a:xfrm>
          <a:prstGeom prst="rect">
            <a:avLst/>
          </a:prstGeom>
        </p:spPr>
      </p:pic>
      <p:sp>
        <p:nvSpPr>
          <p:cNvPr id="2" name="Rectangle 1">
            <a:extLst>
              <a:ext uri="{FF2B5EF4-FFF2-40B4-BE49-F238E27FC236}">
                <a16:creationId xmlns:a16="http://schemas.microsoft.com/office/drawing/2014/main" id="{25458A91-3432-6ADB-171B-84BD4B4DD633}"/>
              </a:ext>
            </a:extLst>
          </p:cNvPr>
          <p:cNvSpPr>
            <a:spLocks noChangeArrowheads="1"/>
          </p:cNvSpPr>
          <p:nvPr/>
        </p:nvSpPr>
        <p:spPr bwMode="auto">
          <a:xfrm>
            <a:off x="352739" y="4741594"/>
            <a:ext cx="3825971" cy="2446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200" b="1" i="0" u="none" strike="noStrike" cap="none" normalizeH="0" baseline="0" dirty="0">
                <a:ln>
                  <a:noFill/>
                </a:ln>
                <a:solidFill>
                  <a:schemeClr val="tx1"/>
                </a:solidFill>
                <a:effectLst/>
                <a:latin typeface="Arial" panose="020B0604020202020204" pitchFamily="34" charset="0"/>
              </a:rPr>
              <a:t>Common Options</a:t>
            </a:r>
            <a:r>
              <a:rPr kumimoji="0" lang="en-US" altLang="en-PK" sz="1200" b="1" i="0" u="none" strike="noStrike" cap="none" normalizeH="0" baseline="0" dirty="0">
                <a:ln>
                  <a:noFill/>
                </a:ln>
                <a:solidFill>
                  <a:schemeClr val="tx1"/>
                </a:solidFill>
                <a:effectLst/>
                <a:latin typeface="Arial" panose="020B0604020202020204" pitchFamily="34" charset="0"/>
              </a:rPr>
              <a:t> for Grep</a:t>
            </a:r>
            <a:endParaRPr kumimoji="0" lang="en-PK" altLang="en-PK"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400" b="0" i="0" u="none" strike="noStrike" cap="none" normalizeH="0" baseline="0" dirty="0">
                <a:ln>
                  <a:noFill/>
                </a:ln>
                <a:solidFill>
                  <a:schemeClr val="tx1"/>
                </a:solidFill>
                <a:effectLst/>
                <a:latin typeface="Arial Unicode MS"/>
              </a:rPr>
              <a:t>-i</a:t>
            </a:r>
            <a:r>
              <a:rPr kumimoji="0" lang="en-PK" altLang="en-PK" sz="1100" b="0" i="0" u="none" strike="noStrike" cap="none" normalizeH="0" baseline="0" dirty="0">
                <a:ln>
                  <a:noFill/>
                </a:ln>
                <a:solidFill>
                  <a:schemeClr val="tx1"/>
                </a:solidFill>
                <a:effectLst/>
              </a:rPr>
              <a:t>: Ignore case (case-insensitive search).</a:t>
            </a:r>
            <a:endParaRPr kumimoji="0" lang="en-PK" altLang="en-PK"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400" b="0" i="0" u="none" strike="noStrike" cap="none" normalizeH="0" baseline="0" dirty="0">
                <a:ln>
                  <a:noFill/>
                </a:ln>
                <a:solidFill>
                  <a:schemeClr val="tx1"/>
                </a:solidFill>
                <a:effectLst/>
                <a:latin typeface="Arial Unicode MS"/>
              </a:rPr>
              <a:t>-v</a:t>
            </a:r>
            <a:r>
              <a:rPr kumimoji="0" lang="en-PK" altLang="en-PK" sz="1100" b="0" i="0" u="none" strike="noStrike" cap="none" normalizeH="0" baseline="0" dirty="0">
                <a:ln>
                  <a:noFill/>
                </a:ln>
                <a:solidFill>
                  <a:schemeClr val="tx1"/>
                </a:solidFill>
                <a:effectLst/>
              </a:rPr>
              <a:t>: Invert the match, showing lines that do NOT match the pattern.</a:t>
            </a:r>
            <a:endParaRPr kumimoji="0" lang="en-PK" altLang="en-PK"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400" b="0" i="0" u="none" strike="noStrike" cap="none" normalizeH="0" baseline="0" dirty="0">
                <a:ln>
                  <a:noFill/>
                </a:ln>
                <a:solidFill>
                  <a:schemeClr val="tx1"/>
                </a:solidFill>
                <a:effectLst/>
                <a:latin typeface="Arial Unicode MS"/>
              </a:rPr>
              <a:t>-r</a:t>
            </a:r>
            <a:r>
              <a:rPr kumimoji="0" lang="en-PK" altLang="en-PK" sz="1100" b="0" i="0" u="none" strike="noStrike" cap="none" normalizeH="0" baseline="0" dirty="0">
                <a:ln>
                  <a:noFill/>
                </a:ln>
                <a:solidFill>
                  <a:schemeClr val="tx1"/>
                </a:solidFill>
                <a:effectLst/>
              </a:rPr>
              <a:t> or </a:t>
            </a:r>
            <a:r>
              <a:rPr kumimoji="0" lang="en-PK" altLang="en-PK" sz="1400" b="0" i="0" u="none" strike="noStrike" cap="none" normalizeH="0" baseline="0" dirty="0">
                <a:ln>
                  <a:noFill/>
                </a:ln>
                <a:solidFill>
                  <a:schemeClr val="tx1"/>
                </a:solidFill>
                <a:effectLst/>
                <a:latin typeface="Arial Unicode MS"/>
              </a:rPr>
              <a:t>-R</a:t>
            </a:r>
            <a:r>
              <a:rPr kumimoji="0" lang="en-PK" altLang="en-PK" sz="1100" b="0" i="0" u="none" strike="noStrike" cap="none" normalizeH="0" baseline="0" dirty="0">
                <a:ln>
                  <a:noFill/>
                </a:ln>
                <a:solidFill>
                  <a:schemeClr val="tx1"/>
                </a:solidFill>
                <a:effectLst/>
              </a:rPr>
              <a:t>: Recursively search through directories.</a:t>
            </a:r>
            <a:endParaRPr kumimoji="0" lang="en-PK" altLang="en-PK"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400" b="0" i="0" u="none" strike="noStrike" cap="none" normalizeH="0" baseline="0" dirty="0">
                <a:ln>
                  <a:noFill/>
                </a:ln>
                <a:solidFill>
                  <a:schemeClr val="tx1"/>
                </a:solidFill>
                <a:effectLst/>
                <a:latin typeface="Arial Unicode MS"/>
              </a:rPr>
              <a:t>-n</a:t>
            </a:r>
            <a:r>
              <a:rPr kumimoji="0" lang="en-PK" altLang="en-PK" sz="1100" b="0" i="0" u="none" strike="noStrike" cap="none" normalizeH="0" baseline="0" dirty="0">
                <a:ln>
                  <a:noFill/>
                </a:ln>
                <a:solidFill>
                  <a:schemeClr val="tx1"/>
                </a:solidFill>
                <a:effectLst/>
              </a:rPr>
              <a:t>: Show line numbers of matching lines.</a:t>
            </a:r>
            <a:endParaRPr kumimoji="0" lang="en-PK" altLang="en-PK"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400" b="0" i="0" u="none" strike="noStrike" cap="none" normalizeH="0" baseline="0" dirty="0">
                <a:ln>
                  <a:noFill/>
                </a:ln>
                <a:solidFill>
                  <a:schemeClr val="tx1"/>
                </a:solidFill>
                <a:effectLst/>
                <a:latin typeface="Arial Unicode MS"/>
              </a:rPr>
              <a:t>-c</a:t>
            </a:r>
            <a:r>
              <a:rPr kumimoji="0" lang="en-PK" altLang="en-PK" sz="1100" b="0" i="0" u="none" strike="noStrike" cap="none" normalizeH="0" baseline="0" dirty="0">
                <a:ln>
                  <a:noFill/>
                </a:ln>
                <a:solidFill>
                  <a:schemeClr val="tx1"/>
                </a:solidFill>
                <a:effectLst/>
              </a:rPr>
              <a:t>: Count the number of matching lines.</a:t>
            </a:r>
            <a:endParaRPr kumimoji="0" lang="en-PK" altLang="en-PK"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400" b="0" i="0" u="none" strike="noStrike" cap="none" normalizeH="0" baseline="0" dirty="0">
                <a:ln>
                  <a:noFill/>
                </a:ln>
                <a:solidFill>
                  <a:schemeClr val="tx1"/>
                </a:solidFill>
                <a:effectLst/>
                <a:latin typeface="Arial Unicode MS"/>
              </a:rPr>
              <a:t>-l</a:t>
            </a:r>
            <a:r>
              <a:rPr kumimoji="0" lang="en-PK" altLang="en-PK" sz="1100" b="0" i="0" u="none" strike="noStrike" cap="none" normalizeH="0" baseline="0" dirty="0">
                <a:ln>
                  <a:noFill/>
                </a:ln>
                <a:solidFill>
                  <a:schemeClr val="tx1"/>
                </a:solidFill>
                <a:effectLst/>
              </a:rPr>
              <a:t>: List only the names of files with matching lines.</a:t>
            </a:r>
            <a:endParaRPr kumimoji="0" lang="en-PK" altLang="en-PK"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1400" b="0" i="0" u="none" strike="noStrike" cap="none" normalizeH="0" baseline="0" dirty="0">
                <a:ln>
                  <a:noFill/>
                </a:ln>
                <a:solidFill>
                  <a:schemeClr val="tx1"/>
                </a:solidFill>
                <a:effectLst/>
                <a:latin typeface="Arial Unicode MS"/>
              </a:rPr>
              <a:t>-e</a:t>
            </a:r>
            <a:r>
              <a:rPr kumimoji="0" lang="en-PK" altLang="en-PK" sz="1100" b="0" i="0" u="none" strike="noStrike" cap="none" normalizeH="0" baseline="0" dirty="0">
                <a:ln>
                  <a:noFill/>
                </a:ln>
                <a:solidFill>
                  <a:schemeClr val="tx1"/>
                </a:solidFill>
                <a:effectLst/>
              </a:rPr>
              <a:t>: Specify multiple patterns.</a:t>
            </a:r>
            <a:endParaRPr kumimoji="0" lang="en-PK" altLang="en-PK" sz="3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PK" altLang="en-PK" sz="3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90598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141BAE-A9BE-5E87-5764-28E3BDE0C6E6}"/>
              </a:ext>
            </a:extLst>
          </p:cNvPr>
          <p:cNvPicPr>
            <a:picLocks noChangeAspect="1"/>
          </p:cNvPicPr>
          <p:nvPr/>
        </p:nvPicPr>
        <p:blipFill>
          <a:blip r:embed="rId2"/>
          <a:stretch>
            <a:fillRect/>
          </a:stretch>
        </p:blipFill>
        <p:spPr>
          <a:xfrm>
            <a:off x="0" y="0"/>
            <a:ext cx="8436071" cy="2476715"/>
          </a:xfrm>
          <a:prstGeom prst="rect">
            <a:avLst/>
          </a:prstGeom>
        </p:spPr>
      </p:pic>
      <p:pic>
        <p:nvPicPr>
          <p:cNvPr id="5" name="Picture 4">
            <a:extLst>
              <a:ext uri="{FF2B5EF4-FFF2-40B4-BE49-F238E27FC236}">
                <a16:creationId xmlns:a16="http://schemas.microsoft.com/office/drawing/2014/main" id="{A007C1B1-7C2C-4FBD-5B6F-F1D7B155163E}"/>
              </a:ext>
            </a:extLst>
          </p:cNvPr>
          <p:cNvPicPr>
            <a:picLocks noChangeAspect="1"/>
          </p:cNvPicPr>
          <p:nvPr/>
        </p:nvPicPr>
        <p:blipFill>
          <a:blip r:embed="rId3"/>
          <a:stretch>
            <a:fillRect/>
          </a:stretch>
        </p:blipFill>
        <p:spPr>
          <a:xfrm>
            <a:off x="0" y="2476715"/>
            <a:ext cx="8077900" cy="2591025"/>
          </a:xfrm>
          <a:prstGeom prst="rect">
            <a:avLst/>
          </a:prstGeom>
        </p:spPr>
      </p:pic>
      <p:pic>
        <p:nvPicPr>
          <p:cNvPr id="7" name="Picture 6">
            <a:extLst>
              <a:ext uri="{FF2B5EF4-FFF2-40B4-BE49-F238E27FC236}">
                <a16:creationId xmlns:a16="http://schemas.microsoft.com/office/drawing/2014/main" id="{4BB0B96A-ECEA-8CC5-262B-B5D21A7A0C1F}"/>
              </a:ext>
            </a:extLst>
          </p:cNvPr>
          <p:cNvPicPr>
            <a:picLocks noChangeAspect="1"/>
          </p:cNvPicPr>
          <p:nvPr/>
        </p:nvPicPr>
        <p:blipFill>
          <a:blip r:embed="rId4"/>
          <a:stretch>
            <a:fillRect/>
          </a:stretch>
        </p:blipFill>
        <p:spPr>
          <a:xfrm>
            <a:off x="3286375" y="0"/>
            <a:ext cx="6995766" cy="2720576"/>
          </a:xfrm>
          <a:prstGeom prst="rect">
            <a:avLst/>
          </a:prstGeom>
        </p:spPr>
      </p:pic>
      <p:sp>
        <p:nvSpPr>
          <p:cNvPr id="2" name="Rectangle 1">
            <a:extLst>
              <a:ext uri="{FF2B5EF4-FFF2-40B4-BE49-F238E27FC236}">
                <a16:creationId xmlns:a16="http://schemas.microsoft.com/office/drawing/2014/main" id="{2C1E4280-7D19-C657-AE8E-8336FDE33C2E}"/>
              </a:ext>
            </a:extLst>
          </p:cNvPr>
          <p:cNvSpPr>
            <a:spLocks noChangeArrowheads="1"/>
          </p:cNvSpPr>
          <p:nvPr/>
        </p:nvSpPr>
        <p:spPr bwMode="auto">
          <a:xfrm>
            <a:off x="1043602" y="4508174"/>
            <a:ext cx="7034298"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2400" b="0" i="0" u="none" strike="noStrike" cap="none" normalizeH="0" baseline="0" dirty="0" err="1">
                <a:ln>
                  <a:noFill/>
                </a:ln>
                <a:solidFill>
                  <a:schemeClr val="tx1"/>
                </a:solidFill>
                <a:effectLst/>
                <a:latin typeface="Arial Unicode MS"/>
              </a:rPr>
              <a:t>ps</a:t>
            </a:r>
            <a:r>
              <a:rPr kumimoji="0" lang="en-PK" altLang="en-PK" b="0" i="0" u="none" strike="noStrike" cap="none" normalizeH="0" baseline="0" dirty="0">
                <a:ln>
                  <a:noFill/>
                </a:ln>
                <a:solidFill>
                  <a:schemeClr val="tx1"/>
                </a:solidFill>
                <a:effectLst/>
              </a:rPr>
              <a:t> command displays information about running processes.</a:t>
            </a:r>
            <a:endParaRPr kumimoji="0" lang="en-PK" altLang="en-PK"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b="1" i="0" u="none" strike="noStrike" cap="none" normalizeH="0" baseline="0" dirty="0">
                <a:ln>
                  <a:noFill/>
                </a:ln>
                <a:solidFill>
                  <a:schemeClr val="tx1"/>
                </a:solidFill>
                <a:effectLst/>
                <a:latin typeface="Arial" panose="020B0604020202020204" pitchFamily="34" charset="0"/>
              </a:rPr>
              <a:t>Common Options: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400" b="0" i="0" u="none" strike="noStrike" cap="none" normalizeH="0" baseline="0" dirty="0">
                <a:ln>
                  <a:noFill/>
                </a:ln>
                <a:solidFill>
                  <a:schemeClr val="tx1"/>
                </a:solidFill>
                <a:effectLst/>
                <a:latin typeface="Arial Unicode MS"/>
              </a:rPr>
              <a:t>-e</a:t>
            </a:r>
            <a:r>
              <a:rPr kumimoji="0" lang="en-PK" altLang="en-PK" b="0" i="0" u="none" strike="noStrike" cap="none" normalizeH="0" baseline="0" dirty="0">
                <a:ln>
                  <a:noFill/>
                </a:ln>
                <a:solidFill>
                  <a:schemeClr val="tx1"/>
                </a:solidFill>
                <a:effectLst/>
              </a:rPr>
              <a:t>: Show all processes.</a:t>
            </a:r>
            <a:endParaRPr kumimoji="0" lang="en-PK" altLang="en-PK" sz="4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400" b="0" i="0" u="none" strike="noStrike" cap="none" normalizeH="0" baseline="0" dirty="0">
                <a:ln>
                  <a:noFill/>
                </a:ln>
                <a:solidFill>
                  <a:schemeClr val="tx1"/>
                </a:solidFill>
                <a:effectLst/>
                <a:latin typeface="Arial Unicode MS"/>
              </a:rPr>
              <a:t>-f</a:t>
            </a:r>
            <a:r>
              <a:rPr kumimoji="0" lang="en-PK" altLang="en-PK" b="0" i="0" u="none" strike="noStrike" cap="none" normalizeH="0" baseline="0" dirty="0">
                <a:ln>
                  <a:noFill/>
                </a:ln>
                <a:solidFill>
                  <a:schemeClr val="tx1"/>
                </a:solidFill>
                <a:effectLst/>
              </a:rPr>
              <a:t>: Show full format listing.</a:t>
            </a:r>
            <a:endParaRPr kumimoji="0" lang="en-PK" altLang="en-PK" sz="4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400" b="0" i="0" u="none" strike="noStrike" cap="none" normalizeH="0" baseline="0" dirty="0">
                <a:ln>
                  <a:noFill/>
                </a:ln>
                <a:solidFill>
                  <a:schemeClr val="tx1"/>
                </a:solidFill>
                <a:effectLst/>
                <a:latin typeface="Arial Unicode MS"/>
              </a:rPr>
              <a:t>-u</a:t>
            </a:r>
            <a:r>
              <a:rPr kumimoji="0" lang="en-PK" altLang="en-PK" b="0" i="0" u="none" strike="noStrike" cap="none" normalizeH="0" baseline="0" dirty="0">
                <a:ln>
                  <a:noFill/>
                </a:ln>
                <a:solidFill>
                  <a:schemeClr val="tx1"/>
                </a:solidFill>
                <a:effectLst/>
              </a:rPr>
              <a:t>: Display processes for a specific user.</a:t>
            </a:r>
            <a:endParaRPr kumimoji="0" lang="en-PK" altLang="en-PK" sz="4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sz="2400" b="0" i="0" u="none" strike="noStrike" cap="none" normalizeH="0" baseline="0" dirty="0">
                <a:ln>
                  <a:noFill/>
                </a:ln>
                <a:solidFill>
                  <a:schemeClr val="tx1"/>
                </a:solidFill>
                <a:effectLst/>
                <a:latin typeface="Arial Unicode MS"/>
              </a:rPr>
              <a:t>aux</a:t>
            </a:r>
            <a:r>
              <a:rPr kumimoji="0" lang="en-PK" altLang="en-PK" b="0" i="0" u="none" strike="noStrike" cap="none" normalizeH="0" baseline="0" dirty="0">
                <a:ln>
                  <a:noFill/>
                </a:ln>
                <a:solidFill>
                  <a:schemeClr val="tx1"/>
                </a:solidFill>
                <a:effectLst/>
              </a:rPr>
              <a:t>: Display all processes with detailed information.</a:t>
            </a:r>
            <a:endParaRPr kumimoji="0" lang="en-PK" altLang="en-PK" sz="4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825AF800-09A3-9F60-E2C2-D4C8851367EF}"/>
              </a:ext>
            </a:extLst>
          </p:cNvPr>
          <p:cNvSpPr>
            <a:spLocks noChangeArrowheads="1"/>
          </p:cNvSpPr>
          <p:nvPr/>
        </p:nvSpPr>
        <p:spPr bwMode="auto">
          <a:xfrm>
            <a:off x="8217182" y="2418015"/>
            <a:ext cx="397481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b="0" i="0" u="none" strike="noStrike" cap="none" normalizeH="0" baseline="0" dirty="0" err="1">
                <a:ln>
                  <a:noFill/>
                </a:ln>
                <a:solidFill>
                  <a:schemeClr val="tx1"/>
                </a:solidFill>
                <a:effectLst/>
                <a:latin typeface="Arial Unicode MS"/>
              </a:rPr>
              <a:t>df</a:t>
            </a:r>
            <a:r>
              <a:rPr kumimoji="0" lang="en-PK" altLang="en-PK" sz="1400" b="0" i="0" u="none" strike="noStrike" cap="none" normalizeH="0" baseline="0" dirty="0">
                <a:ln>
                  <a:noFill/>
                </a:ln>
                <a:solidFill>
                  <a:schemeClr val="tx1"/>
                </a:solidFill>
                <a:effectLst/>
              </a:rPr>
              <a:t> (disk free) command displays information about the file system’s disk space usage, showing how much space is available and used on mounted filesystems.</a:t>
            </a:r>
            <a:endParaRPr kumimoji="0" lang="en-PK" altLang="en-PK"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K" altLang="en-PK" sz="1400" b="1" i="0" u="none" strike="noStrike" cap="none" normalizeH="0" baseline="0" dirty="0">
                <a:ln>
                  <a:noFill/>
                </a:ln>
                <a:solidFill>
                  <a:schemeClr val="tx1"/>
                </a:solidFill>
                <a:effectLst/>
                <a:latin typeface="Arial" panose="020B0604020202020204" pitchFamily="34" charset="0"/>
              </a:rPr>
              <a:t>Common Options: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Arial Unicode MS"/>
              </a:rPr>
              <a:t>-h</a:t>
            </a:r>
            <a:r>
              <a:rPr kumimoji="0" lang="en-PK" altLang="en-PK" sz="1400" b="0" i="0" u="none" strike="noStrike" cap="none" normalizeH="0" baseline="0" dirty="0">
                <a:ln>
                  <a:noFill/>
                </a:ln>
                <a:solidFill>
                  <a:schemeClr val="tx1"/>
                </a:solidFill>
                <a:effectLst/>
              </a:rPr>
              <a:t>: Display sizes in a human-readable format (e.g., KB, MB).</a:t>
            </a:r>
            <a:endParaRPr kumimoji="0" lang="en-PK" altLang="en-PK"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Arial Unicode MS"/>
              </a:rPr>
              <a:t>-T</a:t>
            </a:r>
            <a:r>
              <a:rPr kumimoji="0" lang="en-PK" altLang="en-PK" sz="1400" b="0" i="0" u="none" strike="noStrike" cap="none" normalizeH="0" baseline="0" dirty="0">
                <a:ln>
                  <a:noFill/>
                </a:ln>
                <a:solidFill>
                  <a:schemeClr val="tx1"/>
                </a:solidFill>
                <a:effectLst/>
              </a:rPr>
              <a:t>: Show the type of filesystem.</a:t>
            </a:r>
            <a:endParaRPr kumimoji="0" lang="en-PK" altLang="en-PK" sz="4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PK" altLang="en-PK" b="0" i="0" u="none" strike="noStrike" cap="none" normalizeH="0" baseline="0" dirty="0">
                <a:ln>
                  <a:noFill/>
                </a:ln>
                <a:solidFill>
                  <a:schemeClr val="tx1"/>
                </a:solidFill>
                <a:effectLst/>
                <a:latin typeface="Arial Unicode MS"/>
              </a:rPr>
              <a:t>-a</a:t>
            </a:r>
            <a:r>
              <a:rPr kumimoji="0" lang="en-PK" altLang="en-PK" sz="1400" b="0" i="0" u="none" strike="noStrike" cap="none" normalizeH="0" baseline="0" dirty="0">
                <a:ln>
                  <a:noFill/>
                </a:ln>
                <a:solidFill>
                  <a:schemeClr val="tx1"/>
                </a:solidFill>
                <a:effectLst/>
              </a:rPr>
              <a:t>: Include pseudo, duplicate, and inaccessible file systems.</a:t>
            </a:r>
            <a:endParaRPr kumimoji="0" lang="en-PK" altLang="en-PK"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033938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184D4-19F9-BA6B-8DC4-85CCE3145F78}"/>
              </a:ext>
            </a:extLst>
          </p:cNvPr>
          <p:cNvSpPr>
            <a:spLocks noGrp="1"/>
          </p:cNvSpPr>
          <p:nvPr>
            <p:ph type="title"/>
          </p:nvPr>
        </p:nvSpPr>
        <p:spPr>
          <a:xfrm>
            <a:off x="1069848" y="484632"/>
            <a:ext cx="10058400" cy="429768"/>
          </a:xfrm>
        </p:spPr>
        <p:txBody>
          <a:bodyPr>
            <a:normAutofit fontScale="90000"/>
          </a:bodyPr>
          <a:lstStyle/>
          <a:p>
            <a:r>
              <a:rPr lang="en-US" dirty="0"/>
              <a:t>Screen Interaction</a:t>
            </a:r>
            <a:endParaRPr lang="en-PK" dirty="0"/>
          </a:p>
        </p:txBody>
      </p:sp>
      <p:pic>
        <p:nvPicPr>
          <p:cNvPr id="1026" name="Picture 2" descr="Ubuntu 22.04 LTS – what's new for the world's most popular Linux desktop? |  Ubuntu">
            <a:extLst>
              <a:ext uri="{FF2B5EF4-FFF2-40B4-BE49-F238E27FC236}">
                <a16:creationId xmlns:a16="http://schemas.microsoft.com/office/drawing/2014/main" id="{81344B3B-AE11-B3AF-E6BB-B73023CFF2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8251" y="1280139"/>
            <a:ext cx="10514884" cy="5432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7379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294DC-6C40-E0F6-2116-17BCD7364B4A}"/>
              </a:ext>
            </a:extLst>
          </p:cNvPr>
          <p:cNvSpPr>
            <a:spLocks noGrp="1"/>
          </p:cNvSpPr>
          <p:nvPr>
            <p:ph type="title"/>
          </p:nvPr>
        </p:nvSpPr>
        <p:spPr/>
        <p:txBody>
          <a:bodyPr/>
          <a:lstStyle/>
          <a:p>
            <a:r>
              <a:rPr lang="en-US" dirty="0"/>
              <a:t>Terminal</a:t>
            </a:r>
            <a:endParaRPr lang="en-PK" dirty="0"/>
          </a:p>
        </p:txBody>
      </p:sp>
      <p:pic>
        <p:nvPicPr>
          <p:cNvPr id="5" name="Content Placeholder 4" descr="A screenshot of a computer&#10;&#10;Description automatically generated">
            <a:extLst>
              <a:ext uri="{FF2B5EF4-FFF2-40B4-BE49-F238E27FC236}">
                <a16:creationId xmlns:a16="http://schemas.microsoft.com/office/drawing/2014/main" id="{7E6134CE-2F40-A932-0C12-9A67F0549F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8697" y="1916009"/>
            <a:ext cx="9401277" cy="4030714"/>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72E993EC-9EFD-5231-1D56-CDF1FBAE0EFA}"/>
                  </a:ext>
                </a:extLst>
              </p14:cNvPr>
              <p14:cNvContentPartPr/>
              <p14:nvPr/>
            </p14:nvContentPartPr>
            <p14:xfrm>
              <a:off x="7157090" y="5171628"/>
              <a:ext cx="1005480" cy="1180080"/>
            </p14:xfrm>
          </p:contentPart>
        </mc:Choice>
        <mc:Fallback xmlns="">
          <p:pic>
            <p:nvPicPr>
              <p:cNvPr id="6" name="Ink 5">
                <a:extLst>
                  <a:ext uri="{FF2B5EF4-FFF2-40B4-BE49-F238E27FC236}">
                    <a16:creationId xmlns:a16="http://schemas.microsoft.com/office/drawing/2014/main" id="{72E993EC-9EFD-5231-1D56-CDF1FBAE0EFA}"/>
                  </a:ext>
                </a:extLst>
              </p:cNvPr>
              <p:cNvPicPr/>
              <p:nvPr/>
            </p:nvPicPr>
            <p:blipFill>
              <a:blip r:embed="rId4"/>
              <a:stretch>
                <a:fillRect/>
              </a:stretch>
            </p:blipFill>
            <p:spPr>
              <a:xfrm>
                <a:off x="7094450" y="5108988"/>
                <a:ext cx="1131120" cy="1305720"/>
              </a:xfrm>
              <a:prstGeom prst="rect">
                <a:avLst/>
              </a:prstGeom>
            </p:spPr>
          </p:pic>
        </mc:Fallback>
      </mc:AlternateContent>
    </p:spTree>
    <p:extLst>
      <p:ext uri="{BB962C8B-B14F-4D97-AF65-F5344CB8AC3E}">
        <p14:creationId xmlns:p14="http://schemas.microsoft.com/office/powerpoint/2010/main" val="303477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5D0A-F996-6800-1CEF-91C775CFBED4}"/>
              </a:ext>
            </a:extLst>
          </p:cNvPr>
          <p:cNvSpPr>
            <a:spLocks noGrp="1"/>
          </p:cNvSpPr>
          <p:nvPr>
            <p:ph type="title"/>
          </p:nvPr>
        </p:nvSpPr>
        <p:spPr/>
        <p:txBody>
          <a:bodyPr/>
          <a:lstStyle/>
          <a:p>
            <a:r>
              <a:rPr lang="en-US" dirty="0"/>
              <a:t>Common Cloud Characteristics</a:t>
            </a:r>
            <a:endParaRPr lang="en-PK" dirty="0"/>
          </a:p>
        </p:txBody>
      </p:sp>
      <p:graphicFrame>
        <p:nvGraphicFramePr>
          <p:cNvPr id="5" name="Content Placeholder 2">
            <a:extLst>
              <a:ext uri="{FF2B5EF4-FFF2-40B4-BE49-F238E27FC236}">
                <a16:creationId xmlns:a16="http://schemas.microsoft.com/office/drawing/2014/main" id="{5937B96C-6962-B3DE-CBE9-0DE9D62112F1}"/>
              </a:ext>
            </a:extLst>
          </p:cNvPr>
          <p:cNvGraphicFramePr>
            <a:graphicFrameLocks noGrp="1"/>
          </p:cNvGraphicFramePr>
          <p:nvPr>
            <p:ph idx="1"/>
          </p:nvPr>
        </p:nvGraphicFramePr>
        <p:xfrm>
          <a:off x="1069848" y="2121408"/>
          <a:ext cx="10058400" cy="40507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38142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F683FBE9-3826-BA85-8127-5DEE0F5A8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348" y="472102"/>
            <a:ext cx="9538826" cy="6039821"/>
          </a:xfrm>
          <a:prstGeom prst="rect">
            <a:avLst/>
          </a:prstGeom>
        </p:spPr>
      </p:pic>
    </p:spTree>
    <p:extLst>
      <p:ext uri="{BB962C8B-B14F-4D97-AF65-F5344CB8AC3E}">
        <p14:creationId xmlns:p14="http://schemas.microsoft.com/office/powerpoint/2010/main" val="21541637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46155F-E072-BC73-5F81-D190C7306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5" y="757237"/>
            <a:ext cx="8439150" cy="5343525"/>
          </a:xfrm>
          <a:prstGeom prst="rect">
            <a:avLst/>
          </a:prstGeom>
        </p:spPr>
      </p:pic>
    </p:spTree>
    <p:extLst>
      <p:ext uri="{BB962C8B-B14F-4D97-AF65-F5344CB8AC3E}">
        <p14:creationId xmlns:p14="http://schemas.microsoft.com/office/powerpoint/2010/main" val="15300244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desktop&#10;&#10;Description automatically generated">
            <a:extLst>
              <a:ext uri="{FF2B5EF4-FFF2-40B4-BE49-F238E27FC236}">
                <a16:creationId xmlns:a16="http://schemas.microsoft.com/office/drawing/2014/main" id="{4ABC4634-BED6-F421-1407-CBC28BDFE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425" y="757237"/>
            <a:ext cx="8439150" cy="5343525"/>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F6D9372-E0A8-D57C-CA83-657BF226D017}"/>
                  </a:ext>
                </a:extLst>
              </p14:cNvPr>
              <p14:cNvContentPartPr/>
              <p14:nvPr/>
            </p14:nvContentPartPr>
            <p14:xfrm>
              <a:off x="5120930" y="4838628"/>
              <a:ext cx="1127880" cy="1415520"/>
            </p14:xfrm>
          </p:contentPart>
        </mc:Choice>
        <mc:Fallback xmlns="">
          <p:pic>
            <p:nvPicPr>
              <p:cNvPr id="4" name="Ink 3">
                <a:extLst>
                  <a:ext uri="{FF2B5EF4-FFF2-40B4-BE49-F238E27FC236}">
                    <a16:creationId xmlns:a16="http://schemas.microsoft.com/office/drawing/2014/main" id="{4F6D9372-E0A8-D57C-CA83-657BF226D017}"/>
                  </a:ext>
                </a:extLst>
              </p:cNvPr>
              <p:cNvPicPr/>
              <p:nvPr/>
            </p:nvPicPr>
            <p:blipFill>
              <a:blip r:embed="rId4"/>
              <a:stretch>
                <a:fillRect/>
              </a:stretch>
            </p:blipFill>
            <p:spPr>
              <a:xfrm>
                <a:off x="5112290" y="4829988"/>
                <a:ext cx="1145520" cy="1433160"/>
              </a:xfrm>
              <a:prstGeom prst="rect">
                <a:avLst/>
              </a:prstGeom>
            </p:spPr>
          </p:pic>
        </mc:Fallback>
      </mc:AlternateContent>
    </p:spTree>
    <p:extLst>
      <p:ext uri="{BB962C8B-B14F-4D97-AF65-F5344CB8AC3E}">
        <p14:creationId xmlns:p14="http://schemas.microsoft.com/office/powerpoint/2010/main" val="7788257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0DB4E11-B016-A306-F37C-8F1BAA570564}"/>
              </a:ext>
            </a:extLst>
          </p:cNvPr>
          <p:cNvPicPr>
            <a:picLocks noChangeAspect="1"/>
          </p:cNvPicPr>
          <p:nvPr/>
        </p:nvPicPr>
        <p:blipFill>
          <a:blip r:embed="rId2">
            <a:extLst>
              <a:ext uri="{28A0092B-C50C-407E-A947-70E740481C1C}">
                <a14:useLocalDpi xmlns:a14="http://schemas.microsoft.com/office/drawing/2010/main" val="0"/>
              </a:ext>
            </a:extLst>
          </a:blip>
          <a:srcRect b="16045"/>
          <a:stretch/>
        </p:blipFill>
        <p:spPr>
          <a:xfrm>
            <a:off x="221236" y="0"/>
            <a:ext cx="11749528" cy="6858000"/>
          </a:xfrm>
          <a:prstGeom prst="rect">
            <a:avLst/>
          </a:prstGeom>
        </p:spPr>
      </p:pic>
    </p:spTree>
    <p:extLst>
      <p:ext uri="{BB962C8B-B14F-4D97-AF65-F5344CB8AC3E}">
        <p14:creationId xmlns:p14="http://schemas.microsoft.com/office/powerpoint/2010/main" val="5611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09D9A87-E461-E4ED-93CF-E8A5641C4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465" y="0"/>
            <a:ext cx="10231069" cy="6858000"/>
          </a:xfrm>
          <a:prstGeom prst="rect">
            <a:avLst/>
          </a:prstGeom>
        </p:spPr>
      </p:pic>
    </p:spTree>
    <p:extLst>
      <p:ext uri="{BB962C8B-B14F-4D97-AF65-F5344CB8AC3E}">
        <p14:creationId xmlns:p14="http://schemas.microsoft.com/office/powerpoint/2010/main" val="2620623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5768E1C-2747-B89B-D4CB-19C0C766D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02" y="0"/>
            <a:ext cx="9996795" cy="6858000"/>
          </a:xfrm>
          <a:prstGeom prst="rect">
            <a:avLst/>
          </a:prstGeom>
        </p:spPr>
      </p:pic>
    </p:spTree>
    <p:extLst>
      <p:ext uri="{BB962C8B-B14F-4D97-AF65-F5344CB8AC3E}">
        <p14:creationId xmlns:p14="http://schemas.microsoft.com/office/powerpoint/2010/main" val="3985914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A8CFA92-B3BE-F0D3-2741-C70BEA13C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02" y="0"/>
            <a:ext cx="9996795" cy="6858000"/>
          </a:xfrm>
          <a:prstGeom prst="rect">
            <a:avLst/>
          </a:prstGeom>
        </p:spPr>
      </p:pic>
    </p:spTree>
    <p:extLst>
      <p:ext uri="{BB962C8B-B14F-4D97-AF65-F5344CB8AC3E}">
        <p14:creationId xmlns:p14="http://schemas.microsoft.com/office/powerpoint/2010/main" val="27606184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CF2CA54F-4872-9D79-1C94-9AAE14B11E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02" y="0"/>
            <a:ext cx="9996795" cy="6858000"/>
          </a:xfrm>
          <a:prstGeom prst="rect">
            <a:avLst/>
          </a:prstGeom>
        </p:spPr>
      </p:pic>
    </p:spTree>
    <p:extLst>
      <p:ext uri="{BB962C8B-B14F-4D97-AF65-F5344CB8AC3E}">
        <p14:creationId xmlns:p14="http://schemas.microsoft.com/office/powerpoint/2010/main" val="25729674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C722E8-F4B5-BD72-675C-4FDB6AFBB9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02" y="0"/>
            <a:ext cx="9996795" cy="6858000"/>
          </a:xfrm>
          <a:prstGeom prst="rect">
            <a:avLst/>
          </a:prstGeom>
        </p:spPr>
      </p:pic>
    </p:spTree>
    <p:extLst>
      <p:ext uri="{BB962C8B-B14F-4D97-AF65-F5344CB8AC3E}">
        <p14:creationId xmlns:p14="http://schemas.microsoft.com/office/powerpoint/2010/main" val="336564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4E599D7-46F8-ECC4-E409-1A7F92ABC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02" y="0"/>
            <a:ext cx="9996795" cy="6858000"/>
          </a:xfrm>
          <a:prstGeom prst="rect">
            <a:avLst/>
          </a:prstGeom>
        </p:spPr>
      </p:pic>
    </p:spTree>
    <p:extLst>
      <p:ext uri="{BB962C8B-B14F-4D97-AF65-F5344CB8AC3E}">
        <p14:creationId xmlns:p14="http://schemas.microsoft.com/office/powerpoint/2010/main" val="267730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B3C4D-E1FF-084A-9ED1-5E8B65A595D1}"/>
              </a:ext>
            </a:extLst>
          </p:cNvPr>
          <p:cNvSpPr>
            <a:spLocks noGrp="1"/>
          </p:cNvSpPr>
          <p:nvPr>
            <p:ph type="title"/>
          </p:nvPr>
        </p:nvSpPr>
        <p:spPr>
          <a:xfrm>
            <a:off x="1069848" y="484632"/>
            <a:ext cx="3983933" cy="1737458"/>
          </a:xfrm>
        </p:spPr>
        <p:txBody>
          <a:bodyPr/>
          <a:lstStyle/>
          <a:p>
            <a:r>
              <a:rPr lang="en-US" dirty="0"/>
              <a:t>Cloud Architecture</a:t>
            </a:r>
            <a:endParaRPr lang="en-PK" dirty="0"/>
          </a:p>
        </p:txBody>
      </p:sp>
      <p:pic>
        <p:nvPicPr>
          <p:cNvPr id="5" name="Content Placeholder 4">
            <a:extLst>
              <a:ext uri="{FF2B5EF4-FFF2-40B4-BE49-F238E27FC236}">
                <a16:creationId xmlns:a16="http://schemas.microsoft.com/office/drawing/2014/main" id="{37AE112F-93BF-A706-19AE-82250BF3F8B1}"/>
              </a:ext>
            </a:extLst>
          </p:cNvPr>
          <p:cNvPicPr>
            <a:picLocks noGrp="1" noChangeAspect="1"/>
          </p:cNvPicPr>
          <p:nvPr>
            <p:ph idx="1"/>
          </p:nvPr>
        </p:nvPicPr>
        <p:blipFill>
          <a:blip r:embed="rId2"/>
          <a:stretch>
            <a:fillRect/>
          </a:stretch>
        </p:blipFill>
        <p:spPr>
          <a:xfrm>
            <a:off x="5229108" y="744210"/>
            <a:ext cx="6596685" cy="5400951"/>
          </a:xfrm>
        </p:spPr>
      </p:pic>
    </p:spTree>
    <p:extLst>
      <p:ext uri="{BB962C8B-B14F-4D97-AF65-F5344CB8AC3E}">
        <p14:creationId xmlns:p14="http://schemas.microsoft.com/office/powerpoint/2010/main" val="14462506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09E24DD-46C1-80B4-90D6-84A0CB3E9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02" y="0"/>
            <a:ext cx="9996795" cy="6858000"/>
          </a:xfrm>
          <a:prstGeom prst="rect">
            <a:avLst/>
          </a:prstGeom>
        </p:spPr>
      </p:pic>
    </p:spTree>
    <p:extLst>
      <p:ext uri="{BB962C8B-B14F-4D97-AF65-F5344CB8AC3E}">
        <p14:creationId xmlns:p14="http://schemas.microsoft.com/office/powerpoint/2010/main" val="81963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B84F64F-5C15-4F37-C5FF-C47BF9E18F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02" y="0"/>
            <a:ext cx="9996795" cy="6858000"/>
          </a:xfrm>
          <a:prstGeom prst="rect">
            <a:avLst/>
          </a:prstGeom>
        </p:spPr>
      </p:pic>
    </p:spTree>
    <p:extLst>
      <p:ext uri="{BB962C8B-B14F-4D97-AF65-F5344CB8AC3E}">
        <p14:creationId xmlns:p14="http://schemas.microsoft.com/office/powerpoint/2010/main" val="15063478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B97915B-DC0B-D206-AB77-44E5DFB76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02" y="0"/>
            <a:ext cx="9996795" cy="6858000"/>
          </a:xfrm>
          <a:prstGeom prst="rect">
            <a:avLst/>
          </a:prstGeom>
        </p:spPr>
      </p:pic>
    </p:spTree>
    <p:extLst>
      <p:ext uri="{BB962C8B-B14F-4D97-AF65-F5344CB8AC3E}">
        <p14:creationId xmlns:p14="http://schemas.microsoft.com/office/powerpoint/2010/main" val="26493707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C70E58F-846D-BD82-A49B-69CFE2F655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02" y="0"/>
            <a:ext cx="9996795" cy="6858000"/>
          </a:xfrm>
          <a:prstGeom prst="rect">
            <a:avLst/>
          </a:prstGeom>
        </p:spPr>
      </p:pic>
    </p:spTree>
    <p:extLst>
      <p:ext uri="{BB962C8B-B14F-4D97-AF65-F5344CB8AC3E}">
        <p14:creationId xmlns:p14="http://schemas.microsoft.com/office/powerpoint/2010/main" val="2305011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60198BA-987E-0329-90DA-FA71962EB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602" y="0"/>
            <a:ext cx="9996795" cy="6858000"/>
          </a:xfrm>
          <a:prstGeom prst="rect">
            <a:avLst/>
          </a:prstGeom>
        </p:spPr>
      </p:pic>
    </p:spTree>
    <p:extLst>
      <p:ext uri="{BB962C8B-B14F-4D97-AF65-F5344CB8AC3E}">
        <p14:creationId xmlns:p14="http://schemas.microsoft.com/office/powerpoint/2010/main" val="30110640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DC072-1534-9687-0F87-2E702A7B5394}"/>
              </a:ext>
            </a:extLst>
          </p:cNvPr>
          <p:cNvSpPr>
            <a:spLocks noGrp="1"/>
          </p:cNvSpPr>
          <p:nvPr>
            <p:ph type="title"/>
          </p:nvPr>
        </p:nvSpPr>
        <p:spPr/>
        <p:txBody>
          <a:bodyPr/>
          <a:lstStyle/>
          <a:p>
            <a:r>
              <a:rPr lang="en-US" dirty="0"/>
              <a:t>Small Project (Assignment Task)</a:t>
            </a:r>
            <a:endParaRPr lang="en-PK" dirty="0"/>
          </a:p>
        </p:txBody>
      </p:sp>
      <p:sp>
        <p:nvSpPr>
          <p:cNvPr id="3" name="Content Placeholder 2">
            <a:extLst>
              <a:ext uri="{FF2B5EF4-FFF2-40B4-BE49-F238E27FC236}">
                <a16:creationId xmlns:a16="http://schemas.microsoft.com/office/drawing/2014/main" id="{DF9C5677-AD3D-9080-5D1B-E49AE6DB79FB}"/>
              </a:ext>
            </a:extLst>
          </p:cNvPr>
          <p:cNvSpPr>
            <a:spLocks noGrp="1"/>
          </p:cNvSpPr>
          <p:nvPr>
            <p:ph idx="1"/>
          </p:nvPr>
        </p:nvSpPr>
        <p:spPr/>
        <p:txBody>
          <a:bodyPr/>
          <a:lstStyle/>
          <a:p>
            <a:pPr marL="0" indent="0" algn="ctr">
              <a:buNone/>
            </a:pPr>
            <a:r>
              <a:rPr lang="en-US" b="1" dirty="0"/>
              <a:t>Beginner-Level Project: Linux System Health Monitoring Script</a:t>
            </a:r>
          </a:p>
          <a:p>
            <a:pPr marL="0" indent="0">
              <a:buNone/>
            </a:pPr>
            <a:r>
              <a:rPr lang="en-US" dirty="0"/>
              <a:t>This project involves creating a </a:t>
            </a:r>
            <a:r>
              <a:rPr lang="en-US" b="1" dirty="0"/>
              <a:t>Linux health monitoring script</a:t>
            </a:r>
            <a:r>
              <a:rPr lang="en-US" dirty="0"/>
              <a:t> using the basic Linux commands that will help monitor the system's disk space, memory usage, CPU load, running processes, and network connectivity. The script will output an easy-to-read report, which will provide an overview of the system's health.</a:t>
            </a:r>
          </a:p>
        </p:txBody>
      </p:sp>
    </p:spTree>
    <p:extLst>
      <p:ext uri="{BB962C8B-B14F-4D97-AF65-F5344CB8AC3E}">
        <p14:creationId xmlns:p14="http://schemas.microsoft.com/office/powerpoint/2010/main" val="19919483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FCBE4-AFF3-7213-0888-A2E690BC49BB}"/>
              </a:ext>
            </a:extLst>
          </p:cNvPr>
          <p:cNvSpPr>
            <a:spLocks noGrp="1"/>
          </p:cNvSpPr>
          <p:nvPr>
            <p:ph idx="1"/>
          </p:nvPr>
        </p:nvSpPr>
        <p:spPr>
          <a:xfrm>
            <a:off x="1069848" y="589935"/>
            <a:ext cx="10058400" cy="5582265"/>
          </a:xfrm>
        </p:spPr>
        <p:txBody>
          <a:bodyPr/>
          <a:lstStyle/>
          <a:p>
            <a:r>
              <a:rPr lang="en-US" dirty="0"/>
              <a:t>Open your terminal and create a new script file called system_health.sh:</a:t>
            </a:r>
          </a:p>
          <a:p>
            <a:endParaRPr lang="en-US" dirty="0"/>
          </a:p>
          <a:p>
            <a:endParaRPr lang="en-US" dirty="0"/>
          </a:p>
          <a:p>
            <a:endParaRPr lang="en-US" dirty="0"/>
          </a:p>
          <a:p>
            <a:endParaRPr lang="en-PK" dirty="0"/>
          </a:p>
        </p:txBody>
      </p:sp>
      <p:pic>
        <p:nvPicPr>
          <p:cNvPr id="7" name="Picture 6">
            <a:extLst>
              <a:ext uri="{FF2B5EF4-FFF2-40B4-BE49-F238E27FC236}">
                <a16:creationId xmlns:a16="http://schemas.microsoft.com/office/drawing/2014/main" id="{89E18B26-CEC1-0EF8-1010-26CCB794FF30}"/>
              </a:ext>
            </a:extLst>
          </p:cNvPr>
          <p:cNvPicPr>
            <a:picLocks noChangeAspect="1"/>
          </p:cNvPicPr>
          <p:nvPr/>
        </p:nvPicPr>
        <p:blipFill>
          <a:blip r:embed="rId2">
            <a:extLst>
              <a:ext uri="{28A0092B-C50C-407E-A947-70E740481C1C}">
                <a14:useLocalDpi xmlns:a14="http://schemas.microsoft.com/office/drawing/2010/main" val="0"/>
              </a:ext>
            </a:extLst>
          </a:blip>
          <a:srcRect t="6305" r="39967"/>
          <a:stretch/>
        </p:blipFill>
        <p:spPr>
          <a:xfrm>
            <a:off x="1063752" y="1278194"/>
            <a:ext cx="9153509" cy="786580"/>
          </a:xfrm>
          <a:prstGeom prst="rect">
            <a:avLst/>
          </a:prstGeom>
        </p:spPr>
      </p:pic>
      <p:pic>
        <p:nvPicPr>
          <p:cNvPr id="9" name="Picture 8" descr="A screenshot of a computer program&#10;&#10;Description automatically generated">
            <a:extLst>
              <a:ext uri="{FF2B5EF4-FFF2-40B4-BE49-F238E27FC236}">
                <a16:creationId xmlns:a16="http://schemas.microsoft.com/office/drawing/2014/main" id="{3EC253E3-0C64-7246-3731-CDD46BA055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925" y="2064774"/>
            <a:ext cx="8739009" cy="4521575"/>
          </a:xfrm>
          <a:prstGeom prst="rect">
            <a:avLst/>
          </a:prstGeom>
        </p:spPr>
      </p:pic>
    </p:spTree>
    <p:extLst>
      <p:ext uri="{BB962C8B-B14F-4D97-AF65-F5344CB8AC3E}">
        <p14:creationId xmlns:p14="http://schemas.microsoft.com/office/powerpoint/2010/main" val="28087854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program&#10;&#10;Description automatically generated">
            <a:extLst>
              <a:ext uri="{FF2B5EF4-FFF2-40B4-BE49-F238E27FC236}">
                <a16:creationId xmlns:a16="http://schemas.microsoft.com/office/drawing/2014/main" id="{70C4855E-2744-8668-D2D6-81C317FE2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476083" cy="5420340"/>
          </a:xfrm>
          <a:prstGeom prst="rect">
            <a:avLst/>
          </a:prstGeom>
        </p:spPr>
      </p:pic>
      <p:sp>
        <p:nvSpPr>
          <p:cNvPr id="6" name="TextBox 5">
            <a:extLst>
              <a:ext uri="{FF2B5EF4-FFF2-40B4-BE49-F238E27FC236}">
                <a16:creationId xmlns:a16="http://schemas.microsoft.com/office/drawing/2014/main" id="{39EE9501-DA29-DB5F-8573-44FF519A1A1E}"/>
              </a:ext>
            </a:extLst>
          </p:cNvPr>
          <p:cNvSpPr txBox="1"/>
          <p:nvPr/>
        </p:nvSpPr>
        <p:spPr>
          <a:xfrm>
            <a:off x="0" y="5420340"/>
            <a:ext cx="3814916" cy="646331"/>
          </a:xfrm>
          <a:prstGeom prst="rect">
            <a:avLst/>
          </a:prstGeom>
          <a:noFill/>
        </p:spPr>
        <p:txBody>
          <a:bodyPr wrap="square" rtlCol="0">
            <a:spAutoFit/>
          </a:bodyPr>
          <a:lstStyle/>
          <a:p>
            <a:r>
              <a:rPr lang="en-US" dirty="0"/>
              <a:t>Ctrl X , Ctrl Y to confirm changes or press Ctrl S then X. </a:t>
            </a:r>
          </a:p>
        </p:txBody>
      </p:sp>
      <p:pic>
        <p:nvPicPr>
          <p:cNvPr id="7" name="Picture 6">
            <a:extLst>
              <a:ext uri="{FF2B5EF4-FFF2-40B4-BE49-F238E27FC236}">
                <a16:creationId xmlns:a16="http://schemas.microsoft.com/office/drawing/2014/main" id="{E0C4D68C-2C82-BFE3-42B0-569C6FA490F0}"/>
              </a:ext>
            </a:extLst>
          </p:cNvPr>
          <p:cNvPicPr>
            <a:picLocks noChangeAspect="1"/>
          </p:cNvPicPr>
          <p:nvPr/>
        </p:nvPicPr>
        <p:blipFill>
          <a:blip r:embed="rId3">
            <a:extLst>
              <a:ext uri="{28A0092B-C50C-407E-A947-70E740481C1C}">
                <a14:useLocalDpi xmlns:a14="http://schemas.microsoft.com/office/drawing/2010/main" val="0"/>
              </a:ext>
            </a:extLst>
          </a:blip>
          <a:srcRect r="42715"/>
          <a:stretch/>
        </p:blipFill>
        <p:spPr>
          <a:xfrm>
            <a:off x="4432835" y="5491695"/>
            <a:ext cx="7759165" cy="1263752"/>
          </a:xfrm>
          <a:prstGeom prst="rect">
            <a:avLst/>
          </a:prstGeom>
        </p:spPr>
      </p:pic>
    </p:spTree>
    <p:extLst>
      <p:ext uri="{BB962C8B-B14F-4D97-AF65-F5344CB8AC3E}">
        <p14:creationId xmlns:p14="http://schemas.microsoft.com/office/powerpoint/2010/main" val="40508948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10;&#10;Description automatically generated">
            <a:extLst>
              <a:ext uri="{FF2B5EF4-FFF2-40B4-BE49-F238E27FC236}">
                <a16:creationId xmlns:a16="http://schemas.microsoft.com/office/drawing/2014/main" id="{3922F7DB-A9B0-16B7-3CB0-BC5308A3C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4054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5" name="Rectangle 14">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14" name="Rectangle 13">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PK"/>
          </a:p>
        </p:txBody>
      </p:sp>
      <p:sp>
        <p:nvSpPr>
          <p:cNvPr id="2" name="Title 1">
            <a:extLst>
              <a:ext uri="{FF2B5EF4-FFF2-40B4-BE49-F238E27FC236}">
                <a16:creationId xmlns:a16="http://schemas.microsoft.com/office/drawing/2014/main" id="{17796C62-FF49-0DC4-5AC5-F7A2E70ECE41}"/>
              </a:ext>
            </a:extLst>
          </p:cNvPr>
          <p:cNvSpPr>
            <a:spLocks noGrp="1"/>
          </p:cNvSpPr>
          <p:nvPr>
            <p:ph type="title"/>
          </p:nvPr>
        </p:nvSpPr>
        <p:spPr>
          <a:xfrm>
            <a:off x="1069848" y="484632"/>
            <a:ext cx="10058400" cy="1609344"/>
          </a:xfrm>
        </p:spPr>
        <p:txBody>
          <a:bodyPr>
            <a:normAutofit/>
          </a:bodyPr>
          <a:lstStyle/>
          <a:p>
            <a:r>
              <a:rPr lang="en-US"/>
              <a:t>Cloud Models	</a:t>
            </a:r>
            <a:endParaRPr lang="en-PK" dirty="0"/>
          </a:p>
        </p:txBody>
      </p:sp>
      <p:sp>
        <p:nvSpPr>
          <p:cNvPr id="3" name="Content Placeholder 2">
            <a:extLst>
              <a:ext uri="{FF2B5EF4-FFF2-40B4-BE49-F238E27FC236}">
                <a16:creationId xmlns:a16="http://schemas.microsoft.com/office/drawing/2014/main" id="{8F9122B0-4028-31C6-1917-74A92367D03E}"/>
              </a:ext>
            </a:extLst>
          </p:cNvPr>
          <p:cNvSpPr>
            <a:spLocks noGrp="1"/>
          </p:cNvSpPr>
          <p:nvPr>
            <p:ph idx="1"/>
          </p:nvPr>
        </p:nvSpPr>
        <p:spPr>
          <a:xfrm>
            <a:off x="1069848" y="2320412"/>
            <a:ext cx="10058400" cy="3851787"/>
          </a:xfrm>
        </p:spPr>
        <p:txBody>
          <a:bodyPr>
            <a:normAutofit/>
          </a:bodyPr>
          <a:lstStyle/>
          <a:p>
            <a:r>
              <a:rPr lang="en-US" sz="3200" dirty="0"/>
              <a:t>Deployment Models </a:t>
            </a:r>
          </a:p>
          <a:p>
            <a:r>
              <a:rPr lang="en-US" sz="3200" dirty="0"/>
              <a:t>Service Models</a:t>
            </a:r>
            <a:endParaRPr lang="en-PK" sz="3200" dirty="0"/>
          </a:p>
        </p:txBody>
      </p:sp>
      <p:sp>
        <p:nvSpPr>
          <p:cNvPr id="16" name="Oval 15">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7">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81064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98568-3623-7375-449B-87E7429A6FFA}"/>
              </a:ext>
            </a:extLst>
          </p:cNvPr>
          <p:cNvSpPr>
            <a:spLocks noGrp="1"/>
          </p:cNvSpPr>
          <p:nvPr>
            <p:ph type="title"/>
          </p:nvPr>
        </p:nvSpPr>
        <p:spPr/>
        <p:txBody>
          <a:bodyPr/>
          <a:lstStyle/>
          <a:p>
            <a:r>
              <a:rPr lang="en-US" dirty="0"/>
              <a:t>Deployment Models	</a:t>
            </a:r>
            <a:endParaRPr lang="en-PK" dirty="0"/>
          </a:p>
        </p:txBody>
      </p:sp>
      <p:sp>
        <p:nvSpPr>
          <p:cNvPr id="3" name="Content Placeholder 2">
            <a:extLst>
              <a:ext uri="{FF2B5EF4-FFF2-40B4-BE49-F238E27FC236}">
                <a16:creationId xmlns:a16="http://schemas.microsoft.com/office/drawing/2014/main" id="{2DC7E3F5-AEDC-5BBA-4EFD-4D4C2BE85E8D}"/>
              </a:ext>
            </a:extLst>
          </p:cNvPr>
          <p:cNvSpPr>
            <a:spLocks noGrp="1"/>
          </p:cNvSpPr>
          <p:nvPr>
            <p:ph idx="1"/>
          </p:nvPr>
        </p:nvSpPr>
        <p:spPr/>
        <p:txBody>
          <a:bodyPr/>
          <a:lstStyle/>
          <a:p>
            <a:r>
              <a:rPr lang="en-US" dirty="0"/>
              <a:t>A cloud deployment model represents a specific type of cloud environment, primarily distinguished by ownership, size, and access. </a:t>
            </a:r>
          </a:p>
          <a:p>
            <a:r>
              <a:rPr lang="en-US" dirty="0"/>
              <a:t>There are three common cloud deployment models:</a:t>
            </a:r>
            <a:endParaRPr lang="en-PK" dirty="0"/>
          </a:p>
        </p:txBody>
      </p:sp>
      <p:pic>
        <p:nvPicPr>
          <p:cNvPr id="1026" name="Picture 2">
            <a:extLst>
              <a:ext uri="{FF2B5EF4-FFF2-40B4-BE49-F238E27FC236}">
                <a16:creationId xmlns:a16="http://schemas.microsoft.com/office/drawing/2014/main" id="{30917FCD-A59A-1767-65F6-6B80DFA63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513" y="3499223"/>
            <a:ext cx="5990973" cy="2700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8989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EABA87DC27EC478135062CF833B2EF" ma:contentTypeVersion="4" ma:contentTypeDescription="Create a new document." ma:contentTypeScope="" ma:versionID="4cace2c83786e5b53b0d809e83013462">
  <xsd:schema xmlns:xsd="http://www.w3.org/2001/XMLSchema" xmlns:xs="http://www.w3.org/2001/XMLSchema" xmlns:p="http://schemas.microsoft.com/office/2006/metadata/properties" xmlns:ns2="2d3561dd-2ab5-4abd-9284-8f5005bcea33" targetNamespace="http://schemas.microsoft.com/office/2006/metadata/properties" ma:root="true" ma:fieldsID="62ecfe8f3e96c1c24df27e05e7f0f3a2" ns2:_="">
    <xsd:import namespace="2d3561dd-2ab5-4abd-9284-8f5005bcea3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d3561dd-2ab5-4abd-9284-8f5005bcea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43AD020-57EB-44E6-9195-45ED5D153D90}"/>
</file>

<file path=customXml/itemProps2.xml><?xml version="1.0" encoding="utf-8"?>
<ds:datastoreItem xmlns:ds="http://schemas.openxmlformats.org/officeDocument/2006/customXml" ds:itemID="{93E95958-5DCC-41BF-9E96-44903729436B}"/>
</file>

<file path=customXml/itemProps3.xml><?xml version="1.0" encoding="utf-8"?>
<ds:datastoreItem xmlns:ds="http://schemas.openxmlformats.org/officeDocument/2006/customXml" ds:itemID="{5248A3FC-D5BD-4508-A1E0-8B5D1C029457}"/>
</file>

<file path=docProps/app.xml><?xml version="1.0" encoding="utf-8"?>
<Properties xmlns="http://schemas.openxmlformats.org/officeDocument/2006/extended-properties" xmlns:vt="http://schemas.openxmlformats.org/officeDocument/2006/docPropsVTypes">
  <Template>Wood Type</Template>
  <TotalTime>366</TotalTime>
  <Words>4059</Words>
  <Application>Microsoft Office PowerPoint</Application>
  <PresentationFormat>Widescreen</PresentationFormat>
  <Paragraphs>280</Paragraphs>
  <Slides>78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Arial Unicode MS</vt:lpstr>
      <vt:lpstr>Bookman Old Style</vt:lpstr>
      <vt:lpstr>Calibri</vt:lpstr>
      <vt:lpstr>Century Gothic</vt:lpstr>
      <vt:lpstr>Rockwell Extra Bold</vt:lpstr>
      <vt:lpstr>Wingdings</vt:lpstr>
      <vt:lpstr>Wood Type</vt:lpstr>
      <vt:lpstr>INTRODUCTION TO ICT  Cloud Computing, Fog Computing, Operation System</vt:lpstr>
      <vt:lpstr>What is Cloud?</vt:lpstr>
      <vt:lpstr>Cloud Computing</vt:lpstr>
      <vt:lpstr>Benefits of Cloud Computing </vt:lpstr>
      <vt:lpstr>Simple Examples of Cloud Computing </vt:lpstr>
      <vt:lpstr>Common Cloud Characteristics</vt:lpstr>
      <vt:lpstr>Cloud Architecture</vt:lpstr>
      <vt:lpstr>Cloud Models </vt:lpstr>
      <vt:lpstr>Deployment Models </vt:lpstr>
      <vt:lpstr>Deployment Models</vt:lpstr>
      <vt:lpstr>Deployment Models</vt:lpstr>
      <vt:lpstr>Service Models</vt:lpstr>
      <vt:lpstr>Service Models</vt:lpstr>
      <vt:lpstr>Service Models</vt:lpstr>
      <vt:lpstr>Service Models</vt:lpstr>
      <vt:lpstr>Service Models</vt:lpstr>
      <vt:lpstr>Service Models </vt:lpstr>
      <vt:lpstr>Service Models </vt:lpstr>
      <vt:lpstr>Service Models </vt:lpstr>
      <vt:lpstr>Risks of Cloud Computing </vt:lpstr>
      <vt:lpstr>Fog Computing</vt:lpstr>
      <vt:lpstr>Fog Computing</vt:lpstr>
      <vt:lpstr>PowerPoint Presentation</vt:lpstr>
      <vt:lpstr>Existing Systems</vt:lpstr>
      <vt:lpstr>Disadvantages</vt:lpstr>
      <vt:lpstr>Proposed System</vt:lpstr>
      <vt:lpstr>Advantages </vt:lpstr>
      <vt:lpstr>SECURITY ISSUES</vt:lpstr>
      <vt:lpstr>Generic Comparison</vt:lpstr>
      <vt:lpstr>Contrast with Decentralized Paradigms (Edge/Fog Computing):</vt:lpstr>
      <vt:lpstr>Contrast with Decentralized Paradigms (Edge/Fog Computing):</vt:lpstr>
      <vt:lpstr>Contrast with Decentralized Paradigms (Edge/Fog Computing):</vt:lpstr>
      <vt:lpstr>Operating System</vt:lpstr>
      <vt:lpstr>Introduction to Operating Systems</vt:lpstr>
      <vt:lpstr>Layered Approach of OS</vt:lpstr>
      <vt:lpstr>Types of OS</vt:lpstr>
      <vt:lpstr>Batch Processing Operating Systems</vt:lpstr>
      <vt:lpstr>Multiprogramming OS</vt:lpstr>
      <vt:lpstr>Multitasking OS</vt:lpstr>
      <vt:lpstr>PowerPoint Presentation</vt:lpstr>
      <vt:lpstr>Multiprocessor OS</vt:lpstr>
      <vt:lpstr>PowerPoint Presentation</vt:lpstr>
      <vt:lpstr>PowerPoint Presentation</vt:lpstr>
      <vt:lpstr>PowerPoint Presentation</vt:lpstr>
      <vt:lpstr>OS Tutorial Interacting with OS</vt:lpstr>
      <vt:lpstr>What is a CLI?</vt:lpstr>
      <vt:lpstr>What are the use cases of a CLI?</vt:lpstr>
      <vt:lpstr>How does a CLI work?</vt:lpstr>
      <vt:lpstr>How commands work</vt:lpstr>
      <vt:lpstr>Basic Ubuntu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Screen Interaction</vt:lpstr>
      <vt:lpstr>Terminal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Small Project (Assignment Task)</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Beenish Urooj</dc:creator>
  <cp:lastModifiedBy>Beenish Urooj</cp:lastModifiedBy>
  <cp:revision>61</cp:revision>
  <dcterms:created xsi:type="dcterms:W3CDTF">2024-10-07T09:22:15Z</dcterms:created>
  <dcterms:modified xsi:type="dcterms:W3CDTF">2024-10-14T06:19:25Z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0x010100A2EABA87DC27EC478135062CF833B2EF</vt:lpwstr>
  </property>
</Properties>
</file>